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89" r:id="rId3"/>
    <p:sldId id="398" r:id="rId4"/>
    <p:sldId id="327" r:id="rId5"/>
    <p:sldId id="257" r:id="rId6"/>
    <p:sldId id="258" r:id="rId7"/>
    <p:sldId id="259" r:id="rId8"/>
    <p:sldId id="387" r:id="rId9"/>
    <p:sldId id="366" r:id="rId10"/>
    <p:sldId id="367" r:id="rId11"/>
    <p:sldId id="393" r:id="rId12"/>
    <p:sldId id="380" r:id="rId13"/>
    <p:sldId id="389" r:id="rId14"/>
    <p:sldId id="371" r:id="rId15"/>
    <p:sldId id="395" r:id="rId16"/>
    <p:sldId id="372" r:id="rId17"/>
    <p:sldId id="394" r:id="rId18"/>
    <p:sldId id="381" r:id="rId19"/>
    <p:sldId id="361" r:id="rId20"/>
    <p:sldId id="362" r:id="rId21"/>
    <p:sldId id="396" r:id="rId22"/>
    <p:sldId id="397" r:id="rId23"/>
    <p:sldId id="280" r:id="rId24"/>
    <p:sldId id="391" r:id="rId25"/>
    <p:sldId id="268" r:id="rId26"/>
    <p:sldId id="392" r:id="rId27"/>
    <p:sldId id="386" r:id="rId28"/>
    <p:sldId id="373" r:id="rId29"/>
    <p:sldId id="352" r:id="rId30"/>
    <p:sldId id="326" r:id="rId31"/>
    <p:sldId id="324" r:id="rId32"/>
    <p:sldId id="359" r:id="rId33"/>
    <p:sldId id="313" r:id="rId34"/>
    <p:sldId id="360" r:id="rId35"/>
    <p:sldId id="358" r:id="rId36"/>
    <p:sldId id="355" r:id="rId3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CFCFCF"/>
    <a:srgbClr val="E8E8E8"/>
    <a:srgbClr val="DCDCDC"/>
    <a:srgbClr val="000099"/>
    <a:srgbClr val="DEC6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17" autoAdjust="0"/>
    <p:restoredTop sz="53119" autoAdjust="0"/>
  </p:normalViewPr>
  <p:slideViewPr>
    <p:cSldViewPr snapToGrid="0">
      <p:cViewPr varScale="1">
        <p:scale>
          <a:sx n="55" d="100"/>
          <a:sy n="55" d="100"/>
        </p:scale>
        <p:origin x="2310" y="78"/>
      </p:cViewPr>
      <p:guideLst/>
    </p:cSldViewPr>
  </p:slideViewPr>
  <p:notesTextViewPr>
    <p:cViewPr>
      <p:scale>
        <a:sx n="1" d="1"/>
        <a:sy n="1" d="1"/>
      </p:scale>
      <p:origin x="0" y="0"/>
    </p:cViewPr>
  </p:notesTextViewPr>
  <p:sorterViewPr>
    <p:cViewPr>
      <p:scale>
        <a:sx n="100" d="100"/>
        <a:sy n="100" d="100"/>
      </p:scale>
      <p:origin x="0" y="-4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56EA50-412B-416E-80FA-06016D13FA84}" type="doc">
      <dgm:prSet loTypeId="urn:microsoft.com/office/officeart/2016/7/layout/RepeatingBendingProcessNew" loCatId="process" qsTypeId="urn:microsoft.com/office/officeart/2005/8/quickstyle/simple1" qsCatId="simple" csTypeId="urn:microsoft.com/office/officeart/2005/8/colors/accent5_4" csCatId="accent5" phldr="1"/>
      <dgm:spPr/>
      <dgm:t>
        <a:bodyPr/>
        <a:lstStyle/>
        <a:p>
          <a:endParaRPr lang="en-US"/>
        </a:p>
      </dgm:t>
    </dgm:pt>
    <dgm:pt modelId="{5C33FBE2-7308-40A2-A42B-C32D5F4B29D3}">
      <dgm:prSet/>
      <dgm:spPr/>
      <dgm:t>
        <a:bodyPr/>
        <a:lstStyle/>
        <a:p>
          <a:r>
            <a:rPr lang="en-US" b="1" dirty="0">
              <a:latin typeface="Century Gothic" panose="020B0502020202020204" pitchFamily="34" charset="0"/>
            </a:rPr>
            <a:t>Who </a:t>
          </a:r>
        </a:p>
        <a:p>
          <a:r>
            <a:rPr lang="en-US" dirty="0">
              <a:latin typeface="Century Gothic" panose="020B0502020202020204" pitchFamily="34" charset="0"/>
            </a:rPr>
            <a:t>About California State Parks </a:t>
          </a:r>
        </a:p>
      </dgm:t>
    </dgm:pt>
    <dgm:pt modelId="{8CA28C4F-AAF9-4DD4-8AE0-139B6A4232B7}" type="parTrans" cxnId="{9AE72E92-15CB-41B7-9A69-F3B123EF927F}">
      <dgm:prSet/>
      <dgm:spPr/>
      <dgm:t>
        <a:bodyPr/>
        <a:lstStyle/>
        <a:p>
          <a:endParaRPr lang="en-US"/>
        </a:p>
      </dgm:t>
    </dgm:pt>
    <dgm:pt modelId="{434E3934-E7FD-4846-8350-A3B1C16B6AE1}" type="sibTrans" cxnId="{9AE72E92-15CB-41B7-9A69-F3B123EF927F}">
      <dgm:prSet/>
      <dgm:spPr/>
      <dgm:t>
        <a:bodyPr/>
        <a:lstStyle/>
        <a:p>
          <a:endParaRPr lang="en-US">
            <a:latin typeface="Century Gothic" panose="020B0502020202020204" pitchFamily="34" charset="0"/>
          </a:endParaRPr>
        </a:p>
      </dgm:t>
    </dgm:pt>
    <dgm:pt modelId="{0A28D5D5-16A0-4659-8B94-F657B4FF8454}">
      <dgm:prSet/>
      <dgm:spPr/>
      <dgm:t>
        <a:bodyPr/>
        <a:lstStyle/>
        <a:p>
          <a:r>
            <a:rPr lang="en-US" b="1" dirty="0">
              <a:latin typeface="Century Gothic" panose="020B0502020202020204" pitchFamily="34" charset="0"/>
            </a:rPr>
            <a:t>Why </a:t>
          </a:r>
        </a:p>
        <a:p>
          <a:r>
            <a:rPr lang="en-US" dirty="0">
              <a:latin typeface="Century Gothic" panose="020B0502020202020204" pitchFamily="34" charset="0"/>
            </a:rPr>
            <a:t>Benefits - choose California State Parks as a place to work</a:t>
          </a:r>
        </a:p>
      </dgm:t>
    </dgm:pt>
    <dgm:pt modelId="{4610E697-9819-4C90-B96C-E84B93559DCD}" type="parTrans" cxnId="{CC17581E-F22C-41BF-89E0-AA3E2191FE46}">
      <dgm:prSet/>
      <dgm:spPr/>
      <dgm:t>
        <a:bodyPr/>
        <a:lstStyle/>
        <a:p>
          <a:endParaRPr lang="en-US"/>
        </a:p>
      </dgm:t>
    </dgm:pt>
    <dgm:pt modelId="{9BA34F9A-F0AE-4C08-B5DE-F150A4E72C88}" type="sibTrans" cxnId="{CC17581E-F22C-41BF-89E0-AA3E2191FE46}">
      <dgm:prSet/>
      <dgm:spPr/>
      <dgm:t>
        <a:bodyPr/>
        <a:lstStyle/>
        <a:p>
          <a:endParaRPr lang="en-US">
            <a:latin typeface="Century Gothic" panose="020B0502020202020204" pitchFamily="34" charset="0"/>
          </a:endParaRPr>
        </a:p>
      </dgm:t>
    </dgm:pt>
    <dgm:pt modelId="{B5271749-8231-463B-8EF9-6BC0F2620499}">
      <dgm:prSet/>
      <dgm:spPr/>
      <dgm:t>
        <a:bodyPr/>
        <a:lstStyle/>
        <a:p>
          <a:r>
            <a:rPr lang="en-US" b="1" dirty="0">
              <a:latin typeface="Century Gothic" panose="020B0502020202020204" pitchFamily="34" charset="0"/>
            </a:rPr>
            <a:t>How</a:t>
          </a:r>
        </a:p>
        <a:p>
          <a:r>
            <a:rPr lang="en-US" dirty="0">
              <a:latin typeface="Century Gothic" panose="020B0502020202020204" pitchFamily="34" charset="0"/>
            </a:rPr>
            <a:t>Understanding the state hiring process</a:t>
          </a:r>
        </a:p>
      </dgm:t>
    </dgm:pt>
    <dgm:pt modelId="{2C56466C-17B9-4E99-8A4D-272B27BE46BD}" type="parTrans" cxnId="{178324AC-A303-4146-8B8A-FE5595EAFF75}">
      <dgm:prSet/>
      <dgm:spPr/>
      <dgm:t>
        <a:bodyPr/>
        <a:lstStyle/>
        <a:p>
          <a:endParaRPr lang="en-US"/>
        </a:p>
      </dgm:t>
    </dgm:pt>
    <dgm:pt modelId="{CABCB8A2-C27F-4669-804E-5D6B1B83CEB4}" type="sibTrans" cxnId="{178324AC-A303-4146-8B8A-FE5595EAFF75}">
      <dgm:prSet/>
      <dgm:spPr/>
      <dgm:t>
        <a:bodyPr/>
        <a:lstStyle/>
        <a:p>
          <a:endParaRPr lang="en-US">
            <a:latin typeface="Century Gothic" panose="020B0502020202020204" pitchFamily="34" charset="0"/>
          </a:endParaRPr>
        </a:p>
      </dgm:t>
    </dgm:pt>
    <dgm:pt modelId="{6CA1D15F-60C9-4E88-A647-B7287A95519B}">
      <dgm:prSet/>
      <dgm:spPr/>
      <dgm:t>
        <a:bodyPr/>
        <a:lstStyle/>
        <a:p>
          <a:r>
            <a:rPr lang="en-US" b="1" dirty="0">
              <a:latin typeface="Century Gothic" panose="020B0502020202020204" pitchFamily="34" charset="0"/>
            </a:rPr>
            <a:t>What </a:t>
          </a:r>
        </a:p>
        <a:p>
          <a:r>
            <a:rPr lang="en-US" dirty="0">
              <a:latin typeface="Century Gothic" panose="020B0502020202020204" pitchFamily="34" charset="0"/>
            </a:rPr>
            <a:t>Identify Classification Specification Minimum Qualifications</a:t>
          </a:r>
        </a:p>
      </dgm:t>
    </dgm:pt>
    <dgm:pt modelId="{A7D0BA7A-55E8-4D04-9C69-3AE54DD76438}" type="parTrans" cxnId="{A9DF3078-9523-4F23-B0CA-BA3AFE1AF724}">
      <dgm:prSet/>
      <dgm:spPr/>
      <dgm:t>
        <a:bodyPr/>
        <a:lstStyle/>
        <a:p>
          <a:endParaRPr lang="en-US"/>
        </a:p>
      </dgm:t>
    </dgm:pt>
    <dgm:pt modelId="{F490F142-ACB2-454E-BCD3-3CBBD34D8AC1}" type="sibTrans" cxnId="{A9DF3078-9523-4F23-B0CA-BA3AFE1AF724}">
      <dgm:prSet/>
      <dgm:spPr/>
      <dgm:t>
        <a:bodyPr/>
        <a:lstStyle/>
        <a:p>
          <a:endParaRPr lang="en-US">
            <a:latin typeface="Century Gothic" panose="020B0502020202020204" pitchFamily="34" charset="0"/>
          </a:endParaRPr>
        </a:p>
      </dgm:t>
    </dgm:pt>
    <dgm:pt modelId="{A07263CF-33CA-41DB-9E06-34C18C087BDB}">
      <dgm:prSet/>
      <dgm:spPr/>
      <dgm:t>
        <a:bodyPr/>
        <a:lstStyle/>
        <a:p>
          <a:r>
            <a:rPr lang="en-US" b="1" dirty="0">
              <a:latin typeface="Century Gothic" panose="020B0502020202020204" pitchFamily="34" charset="0"/>
            </a:rPr>
            <a:t>Questions</a:t>
          </a:r>
          <a:endParaRPr lang="en-US" dirty="0">
            <a:latin typeface="Century Gothic" panose="020B0502020202020204" pitchFamily="34" charset="0"/>
          </a:endParaRPr>
        </a:p>
      </dgm:t>
    </dgm:pt>
    <dgm:pt modelId="{F4795558-E373-4DE5-9F56-085AB236EB0F}" type="parTrans" cxnId="{27243AF1-79DF-42A7-ADE3-838760019A18}">
      <dgm:prSet/>
      <dgm:spPr/>
      <dgm:t>
        <a:bodyPr/>
        <a:lstStyle/>
        <a:p>
          <a:endParaRPr lang="en-US"/>
        </a:p>
      </dgm:t>
    </dgm:pt>
    <dgm:pt modelId="{26828CA9-C5A1-43B4-B3A2-F37F3F118C98}" type="sibTrans" cxnId="{27243AF1-79DF-42A7-ADE3-838760019A18}">
      <dgm:prSet/>
      <dgm:spPr/>
      <dgm:t>
        <a:bodyPr/>
        <a:lstStyle/>
        <a:p>
          <a:endParaRPr lang="en-US"/>
        </a:p>
      </dgm:t>
    </dgm:pt>
    <dgm:pt modelId="{5C16E32E-2F2F-4B30-8EFF-9ED1B2382991}">
      <dgm:prSet/>
      <dgm:spPr/>
      <dgm:t>
        <a:bodyPr/>
        <a:lstStyle/>
        <a:p>
          <a:r>
            <a:rPr lang="en-US" b="1" dirty="0">
              <a:latin typeface="Century Gothic" panose="020B0502020202020204" pitchFamily="34" charset="0"/>
            </a:rPr>
            <a:t>Where</a:t>
          </a:r>
        </a:p>
        <a:p>
          <a:r>
            <a:rPr lang="en-US" dirty="0">
              <a:latin typeface="Century Gothic" panose="020B0502020202020204" pitchFamily="34" charset="0"/>
            </a:rPr>
            <a:t>Career Paths to Follow</a:t>
          </a:r>
        </a:p>
      </dgm:t>
    </dgm:pt>
    <dgm:pt modelId="{85C1E2D2-BFA6-40BA-A357-BF6378008874}" type="parTrans" cxnId="{58463897-11F7-42F8-ACF5-DCD8DBAEF73F}">
      <dgm:prSet/>
      <dgm:spPr/>
      <dgm:t>
        <a:bodyPr/>
        <a:lstStyle/>
        <a:p>
          <a:endParaRPr lang="en-US"/>
        </a:p>
      </dgm:t>
    </dgm:pt>
    <dgm:pt modelId="{E7DAD2CF-9EBC-4F87-A672-A31640CF8096}" type="sibTrans" cxnId="{58463897-11F7-42F8-ACF5-DCD8DBAEF73F}">
      <dgm:prSet/>
      <dgm:spPr/>
      <dgm:t>
        <a:bodyPr/>
        <a:lstStyle/>
        <a:p>
          <a:endParaRPr lang="en-US">
            <a:latin typeface="Century Gothic" panose="020B0502020202020204" pitchFamily="34" charset="0"/>
          </a:endParaRPr>
        </a:p>
      </dgm:t>
    </dgm:pt>
    <dgm:pt modelId="{BC844082-BB47-4972-BCFB-7F265ADA74FB}" type="pres">
      <dgm:prSet presAssocID="{4F56EA50-412B-416E-80FA-06016D13FA84}" presName="Name0" presStyleCnt="0">
        <dgm:presLayoutVars>
          <dgm:dir/>
          <dgm:resizeHandles val="exact"/>
        </dgm:presLayoutVars>
      </dgm:prSet>
      <dgm:spPr/>
    </dgm:pt>
    <dgm:pt modelId="{1CA1E758-AE49-4136-9484-644CE6D52846}" type="pres">
      <dgm:prSet presAssocID="{5C33FBE2-7308-40A2-A42B-C32D5F4B29D3}" presName="node" presStyleLbl="node1" presStyleIdx="0" presStyleCnt="6">
        <dgm:presLayoutVars>
          <dgm:bulletEnabled val="1"/>
        </dgm:presLayoutVars>
      </dgm:prSet>
      <dgm:spPr/>
    </dgm:pt>
    <dgm:pt modelId="{4ED96C70-5A1A-4671-9B11-86160CBE3286}" type="pres">
      <dgm:prSet presAssocID="{434E3934-E7FD-4846-8350-A3B1C16B6AE1}" presName="sibTrans" presStyleLbl="sibTrans1D1" presStyleIdx="0" presStyleCnt="5"/>
      <dgm:spPr/>
    </dgm:pt>
    <dgm:pt modelId="{BAADADC4-5460-49A0-B540-D6AAB7226C37}" type="pres">
      <dgm:prSet presAssocID="{434E3934-E7FD-4846-8350-A3B1C16B6AE1}" presName="connectorText" presStyleLbl="sibTrans1D1" presStyleIdx="0" presStyleCnt="5"/>
      <dgm:spPr/>
    </dgm:pt>
    <dgm:pt modelId="{6C4E626D-3DB4-4D95-8040-26685495FB06}" type="pres">
      <dgm:prSet presAssocID="{0A28D5D5-16A0-4659-8B94-F657B4FF8454}" presName="node" presStyleLbl="node1" presStyleIdx="1" presStyleCnt="6">
        <dgm:presLayoutVars>
          <dgm:bulletEnabled val="1"/>
        </dgm:presLayoutVars>
      </dgm:prSet>
      <dgm:spPr/>
    </dgm:pt>
    <dgm:pt modelId="{58FB8024-1648-46A0-AE24-A1B8F228619D}" type="pres">
      <dgm:prSet presAssocID="{9BA34F9A-F0AE-4C08-B5DE-F150A4E72C88}" presName="sibTrans" presStyleLbl="sibTrans1D1" presStyleIdx="1" presStyleCnt="5"/>
      <dgm:spPr/>
    </dgm:pt>
    <dgm:pt modelId="{B55A003E-912D-4A8F-A0AF-9857DF723491}" type="pres">
      <dgm:prSet presAssocID="{9BA34F9A-F0AE-4C08-B5DE-F150A4E72C88}" presName="connectorText" presStyleLbl="sibTrans1D1" presStyleIdx="1" presStyleCnt="5"/>
      <dgm:spPr/>
    </dgm:pt>
    <dgm:pt modelId="{EB9C01E7-2770-4CAE-B593-2AC608325384}" type="pres">
      <dgm:prSet presAssocID="{B5271749-8231-463B-8EF9-6BC0F2620499}" presName="node" presStyleLbl="node1" presStyleIdx="2" presStyleCnt="6">
        <dgm:presLayoutVars>
          <dgm:bulletEnabled val="1"/>
        </dgm:presLayoutVars>
      </dgm:prSet>
      <dgm:spPr/>
    </dgm:pt>
    <dgm:pt modelId="{DF9CE8CC-A2A1-4911-A0B5-C52E995CFED5}" type="pres">
      <dgm:prSet presAssocID="{CABCB8A2-C27F-4669-804E-5D6B1B83CEB4}" presName="sibTrans" presStyleLbl="sibTrans1D1" presStyleIdx="2" presStyleCnt="5"/>
      <dgm:spPr/>
    </dgm:pt>
    <dgm:pt modelId="{8E99B07C-6C33-4D8C-91AD-62FBCBE891D0}" type="pres">
      <dgm:prSet presAssocID="{CABCB8A2-C27F-4669-804E-5D6B1B83CEB4}" presName="connectorText" presStyleLbl="sibTrans1D1" presStyleIdx="2" presStyleCnt="5"/>
      <dgm:spPr/>
    </dgm:pt>
    <dgm:pt modelId="{474BCC20-199E-4813-B45C-335A06FC2C4D}" type="pres">
      <dgm:prSet presAssocID="{6CA1D15F-60C9-4E88-A647-B7287A95519B}" presName="node" presStyleLbl="node1" presStyleIdx="3" presStyleCnt="6">
        <dgm:presLayoutVars>
          <dgm:bulletEnabled val="1"/>
        </dgm:presLayoutVars>
      </dgm:prSet>
      <dgm:spPr/>
    </dgm:pt>
    <dgm:pt modelId="{C0CF035A-4843-43E8-947E-2CB53E1B5DDC}" type="pres">
      <dgm:prSet presAssocID="{F490F142-ACB2-454E-BCD3-3CBBD34D8AC1}" presName="sibTrans" presStyleLbl="sibTrans1D1" presStyleIdx="3" presStyleCnt="5"/>
      <dgm:spPr/>
    </dgm:pt>
    <dgm:pt modelId="{C5E5EF3F-58C4-4646-B114-4D8C8C1BFD3F}" type="pres">
      <dgm:prSet presAssocID="{F490F142-ACB2-454E-BCD3-3CBBD34D8AC1}" presName="connectorText" presStyleLbl="sibTrans1D1" presStyleIdx="3" presStyleCnt="5"/>
      <dgm:spPr/>
    </dgm:pt>
    <dgm:pt modelId="{937E7D8E-8898-4E6D-8509-5E45C584307C}" type="pres">
      <dgm:prSet presAssocID="{5C16E32E-2F2F-4B30-8EFF-9ED1B2382991}" presName="node" presStyleLbl="node1" presStyleIdx="4" presStyleCnt="6">
        <dgm:presLayoutVars>
          <dgm:bulletEnabled val="1"/>
        </dgm:presLayoutVars>
      </dgm:prSet>
      <dgm:spPr/>
    </dgm:pt>
    <dgm:pt modelId="{0652DD51-3F76-488E-9658-77469F7F6A8A}" type="pres">
      <dgm:prSet presAssocID="{E7DAD2CF-9EBC-4F87-A672-A31640CF8096}" presName="sibTrans" presStyleLbl="sibTrans1D1" presStyleIdx="4" presStyleCnt="5"/>
      <dgm:spPr/>
    </dgm:pt>
    <dgm:pt modelId="{351850FB-6C13-4CF2-81AD-48566FB7840F}" type="pres">
      <dgm:prSet presAssocID="{E7DAD2CF-9EBC-4F87-A672-A31640CF8096}" presName="connectorText" presStyleLbl="sibTrans1D1" presStyleIdx="4" presStyleCnt="5"/>
      <dgm:spPr/>
    </dgm:pt>
    <dgm:pt modelId="{8D030B1A-DB01-4029-9306-2235616F2485}" type="pres">
      <dgm:prSet presAssocID="{A07263CF-33CA-41DB-9E06-34C18C087BDB}" presName="node" presStyleLbl="node1" presStyleIdx="5" presStyleCnt="6">
        <dgm:presLayoutVars>
          <dgm:bulletEnabled val="1"/>
        </dgm:presLayoutVars>
      </dgm:prSet>
      <dgm:spPr/>
    </dgm:pt>
  </dgm:ptLst>
  <dgm:cxnLst>
    <dgm:cxn modelId="{F75F300A-138A-4316-AD15-87300C51B7C4}" type="presOf" srcId="{6CA1D15F-60C9-4E88-A647-B7287A95519B}" destId="{474BCC20-199E-4813-B45C-335A06FC2C4D}" srcOrd="0" destOrd="0" presId="urn:microsoft.com/office/officeart/2016/7/layout/RepeatingBendingProcessNew"/>
    <dgm:cxn modelId="{74160E1B-7D85-442B-AF4D-955CC30C40A9}" type="presOf" srcId="{F490F142-ACB2-454E-BCD3-3CBBD34D8AC1}" destId="{C0CF035A-4843-43E8-947E-2CB53E1B5DDC}" srcOrd="0" destOrd="0" presId="urn:microsoft.com/office/officeart/2016/7/layout/RepeatingBendingProcessNew"/>
    <dgm:cxn modelId="{CC17581E-F22C-41BF-89E0-AA3E2191FE46}" srcId="{4F56EA50-412B-416E-80FA-06016D13FA84}" destId="{0A28D5D5-16A0-4659-8B94-F657B4FF8454}" srcOrd="1" destOrd="0" parTransId="{4610E697-9819-4C90-B96C-E84B93559DCD}" sibTransId="{9BA34F9A-F0AE-4C08-B5DE-F150A4E72C88}"/>
    <dgm:cxn modelId="{7FD97E31-58C4-42AB-B056-FA54386A8510}" type="presOf" srcId="{CABCB8A2-C27F-4669-804E-5D6B1B83CEB4}" destId="{DF9CE8CC-A2A1-4911-A0B5-C52E995CFED5}" srcOrd="0" destOrd="0" presId="urn:microsoft.com/office/officeart/2016/7/layout/RepeatingBendingProcessNew"/>
    <dgm:cxn modelId="{31A23232-E062-496B-B34B-4BEE2B2885C6}" type="presOf" srcId="{A07263CF-33CA-41DB-9E06-34C18C087BDB}" destId="{8D030B1A-DB01-4029-9306-2235616F2485}" srcOrd="0" destOrd="0" presId="urn:microsoft.com/office/officeart/2016/7/layout/RepeatingBendingProcessNew"/>
    <dgm:cxn modelId="{2280B25F-AE6D-480E-BBF6-7BF2F9C691D4}" type="presOf" srcId="{B5271749-8231-463B-8EF9-6BC0F2620499}" destId="{EB9C01E7-2770-4CAE-B593-2AC608325384}" srcOrd="0" destOrd="0" presId="urn:microsoft.com/office/officeart/2016/7/layout/RepeatingBendingProcessNew"/>
    <dgm:cxn modelId="{47CDB844-4FB8-48C6-B44B-9DB69A7BCCDE}" type="presOf" srcId="{0A28D5D5-16A0-4659-8B94-F657B4FF8454}" destId="{6C4E626D-3DB4-4D95-8040-26685495FB06}" srcOrd="0" destOrd="0" presId="urn:microsoft.com/office/officeart/2016/7/layout/RepeatingBendingProcessNew"/>
    <dgm:cxn modelId="{F41B7A66-5325-43F9-8B56-36AD6357FCB1}" type="presOf" srcId="{9BA34F9A-F0AE-4C08-B5DE-F150A4E72C88}" destId="{58FB8024-1648-46A0-AE24-A1B8F228619D}" srcOrd="0" destOrd="0" presId="urn:microsoft.com/office/officeart/2016/7/layout/RepeatingBendingProcessNew"/>
    <dgm:cxn modelId="{20C4B176-9FEF-4FF7-923B-DCDC1CEADD2D}" type="presOf" srcId="{F490F142-ACB2-454E-BCD3-3CBBD34D8AC1}" destId="{C5E5EF3F-58C4-4646-B114-4D8C8C1BFD3F}" srcOrd="1" destOrd="0" presId="urn:microsoft.com/office/officeart/2016/7/layout/RepeatingBendingProcessNew"/>
    <dgm:cxn modelId="{A9DF3078-9523-4F23-B0CA-BA3AFE1AF724}" srcId="{4F56EA50-412B-416E-80FA-06016D13FA84}" destId="{6CA1D15F-60C9-4E88-A647-B7287A95519B}" srcOrd="3" destOrd="0" parTransId="{A7D0BA7A-55E8-4D04-9C69-3AE54DD76438}" sibTransId="{F490F142-ACB2-454E-BCD3-3CBBD34D8AC1}"/>
    <dgm:cxn modelId="{5FA3E17C-B7CE-47E0-9085-6D9733EAA2EB}" type="presOf" srcId="{4F56EA50-412B-416E-80FA-06016D13FA84}" destId="{BC844082-BB47-4972-BCFB-7F265ADA74FB}" srcOrd="0" destOrd="0" presId="urn:microsoft.com/office/officeart/2016/7/layout/RepeatingBendingProcessNew"/>
    <dgm:cxn modelId="{892B3485-05FA-4882-8C7F-874E5E7BB3E4}" type="presOf" srcId="{434E3934-E7FD-4846-8350-A3B1C16B6AE1}" destId="{4ED96C70-5A1A-4671-9B11-86160CBE3286}" srcOrd="0" destOrd="0" presId="urn:microsoft.com/office/officeart/2016/7/layout/RepeatingBendingProcessNew"/>
    <dgm:cxn modelId="{31EE8B88-D374-41EB-BBE2-B4EF9CBB6F82}" type="presOf" srcId="{5C33FBE2-7308-40A2-A42B-C32D5F4B29D3}" destId="{1CA1E758-AE49-4136-9484-644CE6D52846}" srcOrd="0" destOrd="0" presId="urn:microsoft.com/office/officeart/2016/7/layout/RepeatingBendingProcessNew"/>
    <dgm:cxn modelId="{CE397291-A626-4640-823D-9E47D854854D}" type="presOf" srcId="{434E3934-E7FD-4846-8350-A3B1C16B6AE1}" destId="{BAADADC4-5460-49A0-B540-D6AAB7226C37}" srcOrd="1" destOrd="0" presId="urn:microsoft.com/office/officeart/2016/7/layout/RepeatingBendingProcessNew"/>
    <dgm:cxn modelId="{9AE72E92-15CB-41B7-9A69-F3B123EF927F}" srcId="{4F56EA50-412B-416E-80FA-06016D13FA84}" destId="{5C33FBE2-7308-40A2-A42B-C32D5F4B29D3}" srcOrd="0" destOrd="0" parTransId="{8CA28C4F-AAF9-4DD4-8AE0-139B6A4232B7}" sibTransId="{434E3934-E7FD-4846-8350-A3B1C16B6AE1}"/>
    <dgm:cxn modelId="{58463897-11F7-42F8-ACF5-DCD8DBAEF73F}" srcId="{4F56EA50-412B-416E-80FA-06016D13FA84}" destId="{5C16E32E-2F2F-4B30-8EFF-9ED1B2382991}" srcOrd="4" destOrd="0" parTransId="{85C1E2D2-BFA6-40BA-A357-BF6378008874}" sibTransId="{E7DAD2CF-9EBC-4F87-A672-A31640CF8096}"/>
    <dgm:cxn modelId="{7A1393A7-BBBC-4BD0-9F3A-1784E4BD1273}" type="presOf" srcId="{5C16E32E-2F2F-4B30-8EFF-9ED1B2382991}" destId="{937E7D8E-8898-4E6D-8509-5E45C584307C}" srcOrd="0" destOrd="0" presId="urn:microsoft.com/office/officeart/2016/7/layout/RepeatingBendingProcessNew"/>
    <dgm:cxn modelId="{178324AC-A303-4146-8B8A-FE5595EAFF75}" srcId="{4F56EA50-412B-416E-80FA-06016D13FA84}" destId="{B5271749-8231-463B-8EF9-6BC0F2620499}" srcOrd="2" destOrd="0" parTransId="{2C56466C-17B9-4E99-8A4D-272B27BE46BD}" sibTransId="{CABCB8A2-C27F-4669-804E-5D6B1B83CEB4}"/>
    <dgm:cxn modelId="{DCF311B5-0872-4774-A8D8-E282DEA06CC3}" type="presOf" srcId="{E7DAD2CF-9EBC-4F87-A672-A31640CF8096}" destId="{351850FB-6C13-4CF2-81AD-48566FB7840F}" srcOrd="1" destOrd="0" presId="urn:microsoft.com/office/officeart/2016/7/layout/RepeatingBendingProcessNew"/>
    <dgm:cxn modelId="{B72AF2CC-0280-42EA-9A31-2D6060D87BE4}" type="presOf" srcId="{9BA34F9A-F0AE-4C08-B5DE-F150A4E72C88}" destId="{B55A003E-912D-4A8F-A0AF-9857DF723491}" srcOrd="1" destOrd="0" presId="urn:microsoft.com/office/officeart/2016/7/layout/RepeatingBendingProcessNew"/>
    <dgm:cxn modelId="{C2FB51CF-4F12-411B-8241-36FF3CFBF131}" type="presOf" srcId="{CABCB8A2-C27F-4669-804E-5D6B1B83CEB4}" destId="{8E99B07C-6C33-4D8C-91AD-62FBCBE891D0}" srcOrd="1" destOrd="0" presId="urn:microsoft.com/office/officeart/2016/7/layout/RepeatingBendingProcessNew"/>
    <dgm:cxn modelId="{9E1A73D5-4603-4CD6-B08C-9F151524DFC6}" type="presOf" srcId="{E7DAD2CF-9EBC-4F87-A672-A31640CF8096}" destId="{0652DD51-3F76-488E-9658-77469F7F6A8A}" srcOrd="0" destOrd="0" presId="urn:microsoft.com/office/officeart/2016/7/layout/RepeatingBendingProcessNew"/>
    <dgm:cxn modelId="{27243AF1-79DF-42A7-ADE3-838760019A18}" srcId="{4F56EA50-412B-416E-80FA-06016D13FA84}" destId="{A07263CF-33CA-41DB-9E06-34C18C087BDB}" srcOrd="5" destOrd="0" parTransId="{F4795558-E373-4DE5-9F56-085AB236EB0F}" sibTransId="{26828CA9-C5A1-43B4-B3A2-F37F3F118C98}"/>
    <dgm:cxn modelId="{48149844-24CE-49A0-8C3D-5757C183119C}" type="presParOf" srcId="{BC844082-BB47-4972-BCFB-7F265ADA74FB}" destId="{1CA1E758-AE49-4136-9484-644CE6D52846}" srcOrd="0" destOrd="0" presId="urn:microsoft.com/office/officeart/2016/7/layout/RepeatingBendingProcessNew"/>
    <dgm:cxn modelId="{91B258DE-8314-4AAC-880D-B639247120DE}" type="presParOf" srcId="{BC844082-BB47-4972-BCFB-7F265ADA74FB}" destId="{4ED96C70-5A1A-4671-9B11-86160CBE3286}" srcOrd="1" destOrd="0" presId="urn:microsoft.com/office/officeart/2016/7/layout/RepeatingBendingProcessNew"/>
    <dgm:cxn modelId="{F44C21F7-2E24-47AB-9203-160AC69AD370}" type="presParOf" srcId="{4ED96C70-5A1A-4671-9B11-86160CBE3286}" destId="{BAADADC4-5460-49A0-B540-D6AAB7226C37}" srcOrd="0" destOrd="0" presId="urn:microsoft.com/office/officeart/2016/7/layout/RepeatingBendingProcessNew"/>
    <dgm:cxn modelId="{DCF593CD-3522-4AB8-982A-6AC7D7FF72B6}" type="presParOf" srcId="{BC844082-BB47-4972-BCFB-7F265ADA74FB}" destId="{6C4E626D-3DB4-4D95-8040-26685495FB06}" srcOrd="2" destOrd="0" presId="urn:microsoft.com/office/officeart/2016/7/layout/RepeatingBendingProcessNew"/>
    <dgm:cxn modelId="{FC6CC391-7F8A-4C25-9899-C375F88BB130}" type="presParOf" srcId="{BC844082-BB47-4972-BCFB-7F265ADA74FB}" destId="{58FB8024-1648-46A0-AE24-A1B8F228619D}" srcOrd="3" destOrd="0" presId="urn:microsoft.com/office/officeart/2016/7/layout/RepeatingBendingProcessNew"/>
    <dgm:cxn modelId="{974D9C01-2B21-43D5-BF03-8B7EFE39E9F0}" type="presParOf" srcId="{58FB8024-1648-46A0-AE24-A1B8F228619D}" destId="{B55A003E-912D-4A8F-A0AF-9857DF723491}" srcOrd="0" destOrd="0" presId="urn:microsoft.com/office/officeart/2016/7/layout/RepeatingBendingProcessNew"/>
    <dgm:cxn modelId="{AB003CC4-3CBB-404C-9277-6CBDE50E17A9}" type="presParOf" srcId="{BC844082-BB47-4972-BCFB-7F265ADA74FB}" destId="{EB9C01E7-2770-4CAE-B593-2AC608325384}" srcOrd="4" destOrd="0" presId="urn:microsoft.com/office/officeart/2016/7/layout/RepeatingBendingProcessNew"/>
    <dgm:cxn modelId="{530E3039-3C86-4207-B20E-6CBE6448D15C}" type="presParOf" srcId="{BC844082-BB47-4972-BCFB-7F265ADA74FB}" destId="{DF9CE8CC-A2A1-4911-A0B5-C52E995CFED5}" srcOrd="5" destOrd="0" presId="urn:microsoft.com/office/officeart/2016/7/layout/RepeatingBendingProcessNew"/>
    <dgm:cxn modelId="{CD4C9482-7595-4C01-BF9F-F993EFFAD13A}" type="presParOf" srcId="{DF9CE8CC-A2A1-4911-A0B5-C52E995CFED5}" destId="{8E99B07C-6C33-4D8C-91AD-62FBCBE891D0}" srcOrd="0" destOrd="0" presId="urn:microsoft.com/office/officeart/2016/7/layout/RepeatingBendingProcessNew"/>
    <dgm:cxn modelId="{F3C78565-989F-4C31-8D43-5F7AC0792FAB}" type="presParOf" srcId="{BC844082-BB47-4972-BCFB-7F265ADA74FB}" destId="{474BCC20-199E-4813-B45C-335A06FC2C4D}" srcOrd="6" destOrd="0" presId="urn:microsoft.com/office/officeart/2016/7/layout/RepeatingBendingProcessNew"/>
    <dgm:cxn modelId="{1D3431E9-9641-4EAF-8F80-90C81D6CCF97}" type="presParOf" srcId="{BC844082-BB47-4972-BCFB-7F265ADA74FB}" destId="{C0CF035A-4843-43E8-947E-2CB53E1B5DDC}" srcOrd="7" destOrd="0" presId="urn:microsoft.com/office/officeart/2016/7/layout/RepeatingBendingProcessNew"/>
    <dgm:cxn modelId="{913DA831-7E8D-4E71-AF05-4AA265304FB4}" type="presParOf" srcId="{C0CF035A-4843-43E8-947E-2CB53E1B5DDC}" destId="{C5E5EF3F-58C4-4646-B114-4D8C8C1BFD3F}" srcOrd="0" destOrd="0" presId="urn:microsoft.com/office/officeart/2016/7/layout/RepeatingBendingProcessNew"/>
    <dgm:cxn modelId="{3D7E53E5-1B87-40A6-B343-9A78DE2064D1}" type="presParOf" srcId="{BC844082-BB47-4972-BCFB-7F265ADA74FB}" destId="{937E7D8E-8898-4E6D-8509-5E45C584307C}" srcOrd="8" destOrd="0" presId="urn:microsoft.com/office/officeart/2016/7/layout/RepeatingBendingProcessNew"/>
    <dgm:cxn modelId="{0A862A7D-AFFA-4003-9782-EFBBA4ED460A}" type="presParOf" srcId="{BC844082-BB47-4972-BCFB-7F265ADA74FB}" destId="{0652DD51-3F76-488E-9658-77469F7F6A8A}" srcOrd="9" destOrd="0" presId="urn:microsoft.com/office/officeart/2016/7/layout/RepeatingBendingProcessNew"/>
    <dgm:cxn modelId="{B22F7922-D62E-4525-B5CA-9F8E791700EE}" type="presParOf" srcId="{0652DD51-3F76-488E-9658-77469F7F6A8A}" destId="{351850FB-6C13-4CF2-81AD-48566FB7840F}" srcOrd="0" destOrd="0" presId="urn:microsoft.com/office/officeart/2016/7/layout/RepeatingBendingProcessNew"/>
    <dgm:cxn modelId="{E07123D6-0373-485F-84D4-B77399306D48}" type="presParOf" srcId="{BC844082-BB47-4972-BCFB-7F265ADA74FB}" destId="{8D030B1A-DB01-4029-9306-2235616F2485}" srcOrd="10" destOrd="0" presId="urn:microsoft.com/office/officeart/2016/7/layout/RepeatingBendingProcessNew"/>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253E4FF-DDB5-460C-A6E6-15E1B4D85506}" type="doc">
      <dgm:prSet loTypeId="urn:microsoft.com/office/officeart/2005/8/layout/hierarchy4" loCatId="list" qsTypeId="urn:microsoft.com/office/officeart/2005/8/quickstyle/simple3" qsCatId="simple" csTypeId="urn:microsoft.com/office/officeart/2005/8/colors/accent1_2" csCatId="accent1" phldr="1"/>
      <dgm:spPr/>
      <dgm:t>
        <a:bodyPr/>
        <a:lstStyle/>
        <a:p>
          <a:endParaRPr lang="en-US"/>
        </a:p>
      </dgm:t>
    </dgm:pt>
    <dgm:pt modelId="{03A84130-1581-4570-8CEF-EF2EC53ED1D1}">
      <dgm:prSet phldrT="[Text]"/>
      <dgm:spPr>
        <a:gradFill rotWithShape="0">
          <a:gsLst>
            <a:gs pos="0">
              <a:schemeClr val="accent5"/>
            </a:gs>
            <a:gs pos="50000">
              <a:schemeClr val="accent5">
                <a:lumMod val="20000"/>
                <a:lumOff val="80000"/>
              </a:schemeClr>
            </a:gs>
            <a:gs pos="100000">
              <a:schemeClr val="accent1">
                <a:hueOff val="0"/>
                <a:satOff val="0"/>
                <a:lumOff val="0"/>
                <a:alphaOff val="0"/>
                <a:lumMod val="105000"/>
                <a:satMod val="109000"/>
                <a:tint val="81000"/>
              </a:schemeClr>
            </a:gs>
          </a:gsLst>
        </a:gradFill>
      </dgm:spPr>
      <dgm:t>
        <a:bodyPr/>
        <a:lstStyle/>
        <a:p>
          <a:r>
            <a:rPr lang="en-US" dirty="0">
              <a:latin typeface="Century Gothic" panose="020B0502020202020204" pitchFamily="34" charset="0"/>
            </a:rPr>
            <a:t>Hands-on learning experience </a:t>
          </a:r>
        </a:p>
      </dgm:t>
    </dgm:pt>
    <dgm:pt modelId="{77FFFE49-10D6-4EBE-8403-A187035C70CE}" type="parTrans" cxnId="{0CAB783D-2A31-42EF-841D-8E8EBC73C144}">
      <dgm:prSet/>
      <dgm:spPr/>
      <dgm:t>
        <a:bodyPr/>
        <a:lstStyle/>
        <a:p>
          <a:endParaRPr lang="en-US"/>
        </a:p>
      </dgm:t>
    </dgm:pt>
    <dgm:pt modelId="{EEC168E8-DE85-4881-B46D-6A3119C2A89B}" type="sibTrans" cxnId="{0CAB783D-2A31-42EF-841D-8E8EBC73C144}">
      <dgm:prSet/>
      <dgm:spPr/>
      <dgm:t>
        <a:bodyPr/>
        <a:lstStyle/>
        <a:p>
          <a:endParaRPr lang="en-US"/>
        </a:p>
      </dgm:t>
    </dgm:pt>
    <dgm:pt modelId="{FAEE8FF8-F76D-4E44-AFF1-9D7C08A74A91}">
      <dgm:prSet phldrT="[Text]"/>
      <dgm:spPr>
        <a:gradFill rotWithShape="0">
          <a:gsLst>
            <a:gs pos="0">
              <a:schemeClr val="accent5"/>
            </a:gs>
            <a:gs pos="50000">
              <a:schemeClr val="accent5">
                <a:lumMod val="20000"/>
                <a:lumOff val="80000"/>
              </a:schemeClr>
            </a:gs>
            <a:gs pos="100000">
              <a:schemeClr val="accent1">
                <a:hueOff val="0"/>
                <a:satOff val="0"/>
                <a:lumOff val="0"/>
                <a:alphaOff val="0"/>
                <a:lumMod val="105000"/>
                <a:satMod val="109000"/>
                <a:tint val="81000"/>
              </a:schemeClr>
            </a:gs>
          </a:gsLst>
        </a:gradFill>
      </dgm:spPr>
      <dgm:t>
        <a:bodyPr/>
        <a:lstStyle/>
        <a:p>
          <a:r>
            <a:rPr lang="en-US" dirty="0">
              <a:latin typeface="Century Gothic" panose="020B0502020202020204" pitchFamily="34" charset="0"/>
            </a:rPr>
            <a:t>Learn directly from full-time employees </a:t>
          </a:r>
        </a:p>
      </dgm:t>
    </dgm:pt>
    <dgm:pt modelId="{32B61BCE-D94D-41CF-9A8F-BA22A2F8EFB0}" type="parTrans" cxnId="{D4C2FEFB-1274-4F91-9FE0-AECB1978A391}">
      <dgm:prSet/>
      <dgm:spPr/>
      <dgm:t>
        <a:bodyPr/>
        <a:lstStyle/>
        <a:p>
          <a:endParaRPr lang="en-US"/>
        </a:p>
      </dgm:t>
    </dgm:pt>
    <dgm:pt modelId="{33D669C2-AD3D-4DCD-8096-19B082A950DB}" type="sibTrans" cxnId="{D4C2FEFB-1274-4F91-9FE0-AECB1978A391}">
      <dgm:prSet/>
      <dgm:spPr/>
      <dgm:t>
        <a:bodyPr/>
        <a:lstStyle/>
        <a:p>
          <a:endParaRPr lang="en-US"/>
        </a:p>
      </dgm:t>
    </dgm:pt>
    <dgm:pt modelId="{FC9ED333-7215-4D62-9620-03DBE7323202}">
      <dgm:prSet phldrT="[Text]"/>
      <dgm:spPr>
        <a:gradFill rotWithShape="0">
          <a:gsLst>
            <a:gs pos="0">
              <a:schemeClr val="accent5"/>
            </a:gs>
            <a:gs pos="50000">
              <a:schemeClr val="accent5">
                <a:lumMod val="20000"/>
                <a:lumOff val="80000"/>
              </a:schemeClr>
            </a:gs>
            <a:gs pos="100000">
              <a:schemeClr val="accent1">
                <a:hueOff val="0"/>
                <a:satOff val="0"/>
                <a:lumOff val="0"/>
                <a:alphaOff val="0"/>
                <a:lumMod val="105000"/>
                <a:satMod val="109000"/>
                <a:tint val="81000"/>
              </a:schemeClr>
            </a:gs>
          </a:gsLst>
        </a:gradFill>
      </dgm:spPr>
      <dgm:t>
        <a:bodyPr/>
        <a:lstStyle/>
        <a:p>
          <a:r>
            <a:rPr lang="en-US" dirty="0">
              <a:latin typeface="Century Gothic" panose="020B0502020202020204" pitchFamily="34" charset="0"/>
            </a:rPr>
            <a:t>No exam needed! </a:t>
          </a:r>
        </a:p>
      </dgm:t>
    </dgm:pt>
    <dgm:pt modelId="{565EDDA4-7D7B-46B7-9217-03B2DA45E158}" type="parTrans" cxnId="{F54F91C2-5900-4579-A632-C15BF36DD6CA}">
      <dgm:prSet/>
      <dgm:spPr/>
      <dgm:t>
        <a:bodyPr/>
        <a:lstStyle/>
        <a:p>
          <a:endParaRPr lang="en-US"/>
        </a:p>
      </dgm:t>
    </dgm:pt>
    <dgm:pt modelId="{ADF56A16-492E-41EE-A9F3-C456DECAE13E}" type="sibTrans" cxnId="{F54F91C2-5900-4579-A632-C15BF36DD6CA}">
      <dgm:prSet/>
      <dgm:spPr/>
      <dgm:t>
        <a:bodyPr/>
        <a:lstStyle/>
        <a:p>
          <a:endParaRPr lang="en-US"/>
        </a:p>
      </dgm:t>
    </dgm:pt>
    <dgm:pt modelId="{2B0C6643-72CC-43BA-BD7E-85F8C95E79CE}">
      <dgm:prSet phldrT="[Text]"/>
      <dgm:spPr>
        <a:gradFill rotWithShape="0">
          <a:gsLst>
            <a:gs pos="0">
              <a:schemeClr val="accent5"/>
            </a:gs>
            <a:gs pos="50000">
              <a:schemeClr val="accent5">
                <a:lumMod val="20000"/>
                <a:lumOff val="80000"/>
              </a:schemeClr>
            </a:gs>
            <a:gs pos="100000">
              <a:schemeClr val="accent1">
                <a:hueOff val="0"/>
                <a:satOff val="0"/>
                <a:lumOff val="0"/>
                <a:alphaOff val="0"/>
                <a:lumMod val="105000"/>
                <a:satMod val="109000"/>
                <a:tint val="81000"/>
              </a:schemeClr>
            </a:gs>
          </a:gsLst>
        </a:gradFill>
      </dgm:spPr>
      <dgm:t>
        <a:bodyPr/>
        <a:lstStyle/>
        <a:p>
          <a:r>
            <a:rPr lang="en-US" dirty="0">
              <a:latin typeface="Century Gothic" panose="020B0502020202020204" pitchFamily="34" charset="0"/>
            </a:rPr>
            <a:t>Build your resume</a:t>
          </a:r>
        </a:p>
      </dgm:t>
    </dgm:pt>
    <dgm:pt modelId="{DFA70588-AE94-4BE4-B342-7C7B865A4BB0}" type="parTrans" cxnId="{00E49EF6-1B7A-4A9E-870E-BE7538085867}">
      <dgm:prSet/>
      <dgm:spPr/>
      <dgm:t>
        <a:bodyPr/>
        <a:lstStyle/>
        <a:p>
          <a:endParaRPr lang="en-US"/>
        </a:p>
      </dgm:t>
    </dgm:pt>
    <dgm:pt modelId="{52221903-DAF4-45F3-A8FA-4039DE07EC39}" type="sibTrans" cxnId="{00E49EF6-1B7A-4A9E-870E-BE7538085867}">
      <dgm:prSet/>
      <dgm:spPr/>
      <dgm:t>
        <a:bodyPr/>
        <a:lstStyle/>
        <a:p>
          <a:endParaRPr lang="en-US"/>
        </a:p>
      </dgm:t>
    </dgm:pt>
    <dgm:pt modelId="{6FC97E1A-D55F-4CF6-ADB0-06148CE01C0D}" type="pres">
      <dgm:prSet presAssocID="{F253E4FF-DDB5-460C-A6E6-15E1B4D85506}" presName="Name0" presStyleCnt="0">
        <dgm:presLayoutVars>
          <dgm:chPref val="1"/>
          <dgm:dir/>
          <dgm:animOne val="branch"/>
          <dgm:animLvl val="lvl"/>
          <dgm:resizeHandles/>
        </dgm:presLayoutVars>
      </dgm:prSet>
      <dgm:spPr/>
    </dgm:pt>
    <dgm:pt modelId="{CF68B96E-536E-4C66-B520-A1EF35584B76}" type="pres">
      <dgm:prSet presAssocID="{03A84130-1581-4570-8CEF-EF2EC53ED1D1}" presName="vertOne" presStyleCnt="0"/>
      <dgm:spPr/>
    </dgm:pt>
    <dgm:pt modelId="{1C5379D8-A0B7-4F9F-A70E-358617214A86}" type="pres">
      <dgm:prSet presAssocID="{03A84130-1581-4570-8CEF-EF2EC53ED1D1}" presName="txOne" presStyleLbl="node0" presStyleIdx="0" presStyleCnt="4">
        <dgm:presLayoutVars>
          <dgm:chPref val="3"/>
        </dgm:presLayoutVars>
      </dgm:prSet>
      <dgm:spPr/>
    </dgm:pt>
    <dgm:pt modelId="{99FCDF0C-2E0C-4A3D-9913-68766FA8BC27}" type="pres">
      <dgm:prSet presAssocID="{03A84130-1581-4570-8CEF-EF2EC53ED1D1}" presName="horzOne" presStyleCnt="0"/>
      <dgm:spPr/>
    </dgm:pt>
    <dgm:pt modelId="{5D5FBCB6-DF09-4397-BDF4-FC3503072990}" type="pres">
      <dgm:prSet presAssocID="{EEC168E8-DE85-4881-B46D-6A3119C2A89B}" presName="sibSpaceOne" presStyleCnt="0"/>
      <dgm:spPr/>
    </dgm:pt>
    <dgm:pt modelId="{2B686AD9-905B-45DF-BFCE-FAB92FAC1453}" type="pres">
      <dgm:prSet presAssocID="{FAEE8FF8-F76D-4E44-AFF1-9D7C08A74A91}" presName="vertOne" presStyleCnt="0"/>
      <dgm:spPr/>
    </dgm:pt>
    <dgm:pt modelId="{01769BD3-B35F-4E6B-A575-42016C839145}" type="pres">
      <dgm:prSet presAssocID="{FAEE8FF8-F76D-4E44-AFF1-9D7C08A74A91}" presName="txOne" presStyleLbl="node0" presStyleIdx="1" presStyleCnt="4">
        <dgm:presLayoutVars>
          <dgm:chPref val="3"/>
        </dgm:presLayoutVars>
      </dgm:prSet>
      <dgm:spPr/>
    </dgm:pt>
    <dgm:pt modelId="{2D91BBFC-6F12-4F14-B520-F5FADD74CEA1}" type="pres">
      <dgm:prSet presAssocID="{FAEE8FF8-F76D-4E44-AFF1-9D7C08A74A91}" presName="horzOne" presStyleCnt="0"/>
      <dgm:spPr/>
    </dgm:pt>
    <dgm:pt modelId="{3DB73978-C8B5-4B94-8AE5-7C88EB2D13A7}" type="pres">
      <dgm:prSet presAssocID="{33D669C2-AD3D-4DCD-8096-19B082A950DB}" presName="sibSpaceOne" presStyleCnt="0"/>
      <dgm:spPr/>
    </dgm:pt>
    <dgm:pt modelId="{B2787ED5-1B08-4394-9930-DAF89DAA93F2}" type="pres">
      <dgm:prSet presAssocID="{FC9ED333-7215-4D62-9620-03DBE7323202}" presName="vertOne" presStyleCnt="0"/>
      <dgm:spPr/>
    </dgm:pt>
    <dgm:pt modelId="{8BA97A7B-0C69-48B7-8DAA-0F1AAACBD55C}" type="pres">
      <dgm:prSet presAssocID="{FC9ED333-7215-4D62-9620-03DBE7323202}" presName="txOne" presStyleLbl="node0" presStyleIdx="2" presStyleCnt="4">
        <dgm:presLayoutVars>
          <dgm:chPref val="3"/>
        </dgm:presLayoutVars>
      </dgm:prSet>
      <dgm:spPr/>
    </dgm:pt>
    <dgm:pt modelId="{6AA19484-46E6-40B4-97A4-4A266EDFEB45}" type="pres">
      <dgm:prSet presAssocID="{FC9ED333-7215-4D62-9620-03DBE7323202}" presName="horzOne" presStyleCnt="0"/>
      <dgm:spPr/>
    </dgm:pt>
    <dgm:pt modelId="{6F440A09-4121-457C-AE5D-BD220FFBC55F}" type="pres">
      <dgm:prSet presAssocID="{ADF56A16-492E-41EE-A9F3-C456DECAE13E}" presName="sibSpaceOne" presStyleCnt="0"/>
      <dgm:spPr/>
    </dgm:pt>
    <dgm:pt modelId="{0FE9CCF4-6A1A-46AF-A04C-9687A8BE8614}" type="pres">
      <dgm:prSet presAssocID="{2B0C6643-72CC-43BA-BD7E-85F8C95E79CE}" presName="vertOne" presStyleCnt="0"/>
      <dgm:spPr/>
    </dgm:pt>
    <dgm:pt modelId="{AAD12AF1-C600-4B21-B7DE-42BF24CFD6E9}" type="pres">
      <dgm:prSet presAssocID="{2B0C6643-72CC-43BA-BD7E-85F8C95E79CE}" presName="txOne" presStyleLbl="node0" presStyleIdx="3" presStyleCnt="4">
        <dgm:presLayoutVars>
          <dgm:chPref val="3"/>
        </dgm:presLayoutVars>
      </dgm:prSet>
      <dgm:spPr/>
    </dgm:pt>
    <dgm:pt modelId="{7617263F-7C16-4053-B144-CB93CB666EC5}" type="pres">
      <dgm:prSet presAssocID="{2B0C6643-72CC-43BA-BD7E-85F8C95E79CE}" presName="horzOne" presStyleCnt="0"/>
      <dgm:spPr/>
    </dgm:pt>
  </dgm:ptLst>
  <dgm:cxnLst>
    <dgm:cxn modelId="{FABFE230-EFFE-4B69-8654-3D889165F283}" type="presOf" srcId="{FC9ED333-7215-4D62-9620-03DBE7323202}" destId="{8BA97A7B-0C69-48B7-8DAA-0F1AAACBD55C}" srcOrd="0" destOrd="0" presId="urn:microsoft.com/office/officeart/2005/8/layout/hierarchy4"/>
    <dgm:cxn modelId="{0CAB783D-2A31-42EF-841D-8E8EBC73C144}" srcId="{F253E4FF-DDB5-460C-A6E6-15E1B4D85506}" destId="{03A84130-1581-4570-8CEF-EF2EC53ED1D1}" srcOrd="0" destOrd="0" parTransId="{77FFFE49-10D6-4EBE-8403-A187035C70CE}" sibTransId="{EEC168E8-DE85-4881-B46D-6A3119C2A89B}"/>
    <dgm:cxn modelId="{91FE177E-F7CE-45B0-892A-D5B176E5CE4D}" type="presOf" srcId="{F253E4FF-DDB5-460C-A6E6-15E1B4D85506}" destId="{6FC97E1A-D55F-4CF6-ADB0-06148CE01C0D}" srcOrd="0" destOrd="0" presId="urn:microsoft.com/office/officeart/2005/8/layout/hierarchy4"/>
    <dgm:cxn modelId="{D6AEC28C-9F1A-4905-88CC-3CD5729922B0}" type="presOf" srcId="{FAEE8FF8-F76D-4E44-AFF1-9D7C08A74A91}" destId="{01769BD3-B35F-4E6B-A575-42016C839145}" srcOrd="0" destOrd="0" presId="urn:microsoft.com/office/officeart/2005/8/layout/hierarchy4"/>
    <dgm:cxn modelId="{A0DB799F-7EAE-4360-96F0-58EC31CCA819}" type="presOf" srcId="{03A84130-1581-4570-8CEF-EF2EC53ED1D1}" destId="{1C5379D8-A0B7-4F9F-A70E-358617214A86}" srcOrd="0" destOrd="0" presId="urn:microsoft.com/office/officeart/2005/8/layout/hierarchy4"/>
    <dgm:cxn modelId="{F54F91C2-5900-4579-A632-C15BF36DD6CA}" srcId="{F253E4FF-DDB5-460C-A6E6-15E1B4D85506}" destId="{FC9ED333-7215-4D62-9620-03DBE7323202}" srcOrd="2" destOrd="0" parTransId="{565EDDA4-7D7B-46B7-9217-03B2DA45E158}" sibTransId="{ADF56A16-492E-41EE-A9F3-C456DECAE13E}"/>
    <dgm:cxn modelId="{49F87AD5-D3C1-4D1C-880F-017ECFAB753E}" type="presOf" srcId="{2B0C6643-72CC-43BA-BD7E-85F8C95E79CE}" destId="{AAD12AF1-C600-4B21-B7DE-42BF24CFD6E9}" srcOrd="0" destOrd="0" presId="urn:microsoft.com/office/officeart/2005/8/layout/hierarchy4"/>
    <dgm:cxn modelId="{00E49EF6-1B7A-4A9E-870E-BE7538085867}" srcId="{F253E4FF-DDB5-460C-A6E6-15E1B4D85506}" destId="{2B0C6643-72CC-43BA-BD7E-85F8C95E79CE}" srcOrd="3" destOrd="0" parTransId="{DFA70588-AE94-4BE4-B342-7C7B865A4BB0}" sibTransId="{52221903-DAF4-45F3-A8FA-4039DE07EC39}"/>
    <dgm:cxn modelId="{D4C2FEFB-1274-4F91-9FE0-AECB1978A391}" srcId="{F253E4FF-DDB5-460C-A6E6-15E1B4D85506}" destId="{FAEE8FF8-F76D-4E44-AFF1-9D7C08A74A91}" srcOrd="1" destOrd="0" parTransId="{32B61BCE-D94D-41CF-9A8F-BA22A2F8EFB0}" sibTransId="{33D669C2-AD3D-4DCD-8096-19B082A950DB}"/>
    <dgm:cxn modelId="{F8AF9A5F-93AE-4F80-B210-9C5E16E7EF1B}" type="presParOf" srcId="{6FC97E1A-D55F-4CF6-ADB0-06148CE01C0D}" destId="{CF68B96E-536E-4C66-B520-A1EF35584B76}" srcOrd="0" destOrd="0" presId="urn:microsoft.com/office/officeart/2005/8/layout/hierarchy4"/>
    <dgm:cxn modelId="{1470DB63-1660-414D-9251-918A2DB1E6F1}" type="presParOf" srcId="{CF68B96E-536E-4C66-B520-A1EF35584B76}" destId="{1C5379D8-A0B7-4F9F-A70E-358617214A86}" srcOrd="0" destOrd="0" presId="urn:microsoft.com/office/officeart/2005/8/layout/hierarchy4"/>
    <dgm:cxn modelId="{5D063932-277E-4A76-98DA-371646D929A4}" type="presParOf" srcId="{CF68B96E-536E-4C66-B520-A1EF35584B76}" destId="{99FCDF0C-2E0C-4A3D-9913-68766FA8BC27}" srcOrd="1" destOrd="0" presId="urn:microsoft.com/office/officeart/2005/8/layout/hierarchy4"/>
    <dgm:cxn modelId="{6FDE0020-881E-4961-80E9-6E9A5B7CB68A}" type="presParOf" srcId="{6FC97E1A-D55F-4CF6-ADB0-06148CE01C0D}" destId="{5D5FBCB6-DF09-4397-BDF4-FC3503072990}" srcOrd="1" destOrd="0" presId="urn:microsoft.com/office/officeart/2005/8/layout/hierarchy4"/>
    <dgm:cxn modelId="{48BC7BB6-01C0-47D2-9ABA-8C115BDBBA12}" type="presParOf" srcId="{6FC97E1A-D55F-4CF6-ADB0-06148CE01C0D}" destId="{2B686AD9-905B-45DF-BFCE-FAB92FAC1453}" srcOrd="2" destOrd="0" presId="urn:microsoft.com/office/officeart/2005/8/layout/hierarchy4"/>
    <dgm:cxn modelId="{537EF2A3-E22A-49D7-8B09-258FCFAD9F35}" type="presParOf" srcId="{2B686AD9-905B-45DF-BFCE-FAB92FAC1453}" destId="{01769BD3-B35F-4E6B-A575-42016C839145}" srcOrd="0" destOrd="0" presId="urn:microsoft.com/office/officeart/2005/8/layout/hierarchy4"/>
    <dgm:cxn modelId="{D68FB559-5A07-443A-A566-45FF09EBC865}" type="presParOf" srcId="{2B686AD9-905B-45DF-BFCE-FAB92FAC1453}" destId="{2D91BBFC-6F12-4F14-B520-F5FADD74CEA1}" srcOrd="1" destOrd="0" presId="urn:microsoft.com/office/officeart/2005/8/layout/hierarchy4"/>
    <dgm:cxn modelId="{CFB70EBD-9F72-458C-923E-E4E0113670D9}" type="presParOf" srcId="{6FC97E1A-D55F-4CF6-ADB0-06148CE01C0D}" destId="{3DB73978-C8B5-4B94-8AE5-7C88EB2D13A7}" srcOrd="3" destOrd="0" presId="urn:microsoft.com/office/officeart/2005/8/layout/hierarchy4"/>
    <dgm:cxn modelId="{2E167A66-3301-44F6-8AF9-2D95414C9385}" type="presParOf" srcId="{6FC97E1A-D55F-4CF6-ADB0-06148CE01C0D}" destId="{B2787ED5-1B08-4394-9930-DAF89DAA93F2}" srcOrd="4" destOrd="0" presId="urn:microsoft.com/office/officeart/2005/8/layout/hierarchy4"/>
    <dgm:cxn modelId="{EB06B915-8E9D-4FBC-8675-0B413A08FF24}" type="presParOf" srcId="{B2787ED5-1B08-4394-9930-DAF89DAA93F2}" destId="{8BA97A7B-0C69-48B7-8DAA-0F1AAACBD55C}" srcOrd="0" destOrd="0" presId="urn:microsoft.com/office/officeart/2005/8/layout/hierarchy4"/>
    <dgm:cxn modelId="{4A208A0E-DAF8-456F-9DE7-7AD1470B3D55}" type="presParOf" srcId="{B2787ED5-1B08-4394-9930-DAF89DAA93F2}" destId="{6AA19484-46E6-40B4-97A4-4A266EDFEB45}" srcOrd="1" destOrd="0" presId="urn:microsoft.com/office/officeart/2005/8/layout/hierarchy4"/>
    <dgm:cxn modelId="{0C9713AC-53D7-47DE-B58C-8D28C3E73FB8}" type="presParOf" srcId="{6FC97E1A-D55F-4CF6-ADB0-06148CE01C0D}" destId="{6F440A09-4121-457C-AE5D-BD220FFBC55F}" srcOrd="5" destOrd="0" presId="urn:microsoft.com/office/officeart/2005/8/layout/hierarchy4"/>
    <dgm:cxn modelId="{928013BD-8903-4FC8-97C7-45795102B8F8}" type="presParOf" srcId="{6FC97E1A-D55F-4CF6-ADB0-06148CE01C0D}" destId="{0FE9CCF4-6A1A-46AF-A04C-9687A8BE8614}" srcOrd="6" destOrd="0" presId="urn:microsoft.com/office/officeart/2005/8/layout/hierarchy4"/>
    <dgm:cxn modelId="{B8F8777E-3CFE-4336-BF3C-6E0BB21D0700}" type="presParOf" srcId="{0FE9CCF4-6A1A-46AF-A04C-9687A8BE8614}" destId="{AAD12AF1-C600-4B21-B7DE-42BF24CFD6E9}" srcOrd="0" destOrd="0" presId="urn:microsoft.com/office/officeart/2005/8/layout/hierarchy4"/>
    <dgm:cxn modelId="{85356A51-ABC9-4935-A3B5-354A722C6B3F}" type="presParOf" srcId="{0FE9CCF4-6A1A-46AF-A04C-9687A8BE8614}" destId="{7617263F-7C16-4053-B144-CB93CB666EC5}"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96C70-5A1A-4671-9B11-86160CBE3286}">
      <dsp:nvSpPr>
        <dsp:cNvPr id="0" name=""/>
        <dsp:cNvSpPr/>
      </dsp:nvSpPr>
      <dsp:spPr>
        <a:xfrm>
          <a:off x="3040792" y="871221"/>
          <a:ext cx="667342" cy="91440"/>
        </a:xfrm>
        <a:custGeom>
          <a:avLst/>
          <a:gdLst/>
          <a:ahLst/>
          <a:cxnLst/>
          <a:rect l="0" t="0" r="0" b="0"/>
          <a:pathLst>
            <a:path>
              <a:moveTo>
                <a:pt x="0" y="45720"/>
              </a:moveTo>
              <a:lnTo>
                <a:pt x="667342" y="45720"/>
              </a:lnTo>
            </a:path>
          </a:pathLst>
        </a:custGeom>
        <a:noFill/>
        <a:ln w="6350" cap="flat" cmpd="sng" algn="ctr">
          <a:solidFill>
            <a:schemeClr val="accent5">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entury Gothic" panose="020B0502020202020204" pitchFamily="34" charset="0"/>
          </a:endParaRPr>
        </a:p>
      </dsp:txBody>
      <dsp:txXfrm>
        <a:off x="3357014" y="913451"/>
        <a:ext cx="34897" cy="6979"/>
      </dsp:txXfrm>
    </dsp:sp>
    <dsp:sp modelId="{1CA1E758-AE49-4136-9484-644CE6D52846}">
      <dsp:nvSpPr>
        <dsp:cNvPr id="0" name=""/>
        <dsp:cNvSpPr/>
      </dsp:nvSpPr>
      <dsp:spPr>
        <a:xfrm>
          <a:off x="8061" y="6582"/>
          <a:ext cx="3034531" cy="1820718"/>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entury Gothic" panose="020B0502020202020204" pitchFamily="34" charset="0"/>
            </a:rPr>
            <a:t>Who </a:t>
          </a:r>
        </a:p>
        <a:p>
          <a:pPr marL="0" lvl="0" indent="0" algn="ctr" defTabSz="844550">
            <a:lnSpc>
              <a:spcPct val="90000"/>
            </a:lnSpc>
            <a:spcBef>
              <a:spcPct val="0"/>
            </a:spcBef>
            <a:spcAft>
              <a:spcPct val="35000"/>
            </a:spcAft>
            <a:buNone/>
          </a:pPr>
          <a:r>
            <a:rPr lang="en-US" sz="1900" kern="1200" dirty="0">
              <a:latin typeface="Century Gothic" panose="020B0502020202020204" pitchFamily="34" charset="0"/>
            </a:rPr>
            <a:t>About California State Parks </a:t>
          </a:r>
        </a:p>
      </dsp:txBody>
      <dsp:txXfrm>
        <a:off x="8061" y="6582"/>
        <a:ext cx="3034531" cy="1820718"/>
      </dsp:txXfrm>
    </dsp:sp>
    <dsp:sp modelId="{58FB8024-1648-46A0-AE24-A1B8F228619D}">
      <dsp:nvSpPr>
        <dsp:cNvPr id="0" name=""/>
        <dsp:cNvSpPr/>
      </dsp:nvSpPr>
      <dsp:spPr>
        <a:xfrm>
          <a:off x="6773265" y="871221"/>
          <a:ext cx="667342" cy="91440"/>
        </a:xfrm>
        <a:custGeom>
          <a:avLst/>
          <a:gdLst/>
          <a:ahLst/>
          <a:cxnLst/>
          <a:rect l="0" t="0" r="0" b="0"/>
          <a:pathLst>
            <a:path>
              <a:moveTo>
                <a:pt x="0" y="45720"/>
              </a:moveTo>
              <a:lnTo>
                <a:pt x="667342" y="45720"/>
              </a:lnTo>
            </a:path>
          </a:pathLst>
        </a:custGeom>
        <a:noFill/>
        <a:ln w="6350" cap="flat" cmpd="sng" algn="ctr">
          <a:solidFill>
            <a:schemeClr val="accent5">
              <a:shade val="90000"/>
              <a:hueOff val="-37775"/>
              <a:satOff val="-1138"/>
              <a:lumOff val="1128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entury Gothic" panose="020B0502020202020204" pitchFamily="34" charset="0"/>
          </a:endParaRPr>
        </a:p>
      </dsp:txBody>
      <dsp:txXfrm>
        <a:off x="7089488" y="913451"/>
        <a:ext cx="34897" cy="6979"/>
      </dsp:txXfrm>
    </dsp:sp>
    <dsp:sp modelId="{6C4E626D-3DB4-4D95-8040-26685495FB06}">
      <dsp:nvSpPr>
        <dsp:cNvPr id="0" name=""/>
        <dsp:cNvSpPr/>
      </dsp:nvSpPr>
      <dsp:spPr>
        <a:xfrm>
          <a:off x="3740534" y="6582"/>
          <a:ext cx="3034531" cy="1820718"/>
        </a:xfrm>
        <a:prstGeom prst="rect">
          <a:avLst/>
        </a:prstGeom>
        <a:solidFill>
          <a:schemeClr val="accent5">
            <a:shade val="50000"/>
            <a:hueOff val="-29927"/>
            <a:satOff val="-75"/>
            <a:lumOff val="13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entury Gothic" panose="020B0502020202020204" pitchFamily="34" charset="0"/>
            </a:rPr>
            <a:t>Why </a:t>
          </a:r>
        </a:p>
        <a:p>
          <a:pPr marL="0" lvl="0" indent="0" algn="ctr" defTabSz="844550">
            <a:lnSpc>
              <a:spcPct val="90000"/>
            </a:lnSpc>
            <a:spcBef>
              <a:spcPct val="0"/>
            </a:spcBef>
            <a:spcAft>
              <a:spcPct val="35000"/>
            </a:spcAft>
            <a:buNone/>
          </a:pPr>
          <a:r>
            <a:rPr lang="en-US" sz="1900" kern="1200" dirty="0">
              <a:latin typeface="Century Gothic" panose="020B0502020202020204" pitchFamily="34" charset="0"/>
            </a:rPr>
            <a:t>Benefits - choose California State Parks as a place to work</a:t>
          </a:r>
        </a:p>
      </dsp:txBody>
      <dsp:txXfrm>
        <a:off x="3740534" y="6582"/>
        <a:ext cx="3034531" cy="1820718"/>
      </dsp:txXfrm>
    </dsp:sp>
    <dsp:sp modelId="{DF9CE8CC-A2A1-4911-A0B5-C52E995CFED5}">
      <dsp:nvSpPr>
        <dsp:cNvPr id="0" name=""/>
        <dsp:cNvSpPr/>
      </dsp:nvSpPr>
      <dsp:spPr>
        <a:xfrm>
          <a:off x="1525326" y="1825500"/>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5">
              <a:shade val="90000"/>
              <a:hueOff val="-75551"/>
              <a:satOff val="-2276"/>
              <a:lumOff val="225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entury Gothic" panose="020B0502020202020204" pitchFamily="34" charset="0"/>
          </a:endParaRPr>
        </a:p>
      </dsp:txBody>
      <dsp:txXfrm>
        <a:off x="5070362" y="2155682"/>
        <a:ext cx="374875" cy="6979"/>
      </dsp:txXfrm>
    </dsp:sp>
    <dsp:sp modelId="{EB9C01E7-2770-4CAE-B593-2AC608325384}">
      <dsp:nvSpPr>
        <dsp:cNvPr id="0" name=""/>
        <dsp:cNvSpPr/>
      </dsp:nvSpPr>
      <dsp:spPr>
        <a:xfrm>
          <a:off x="7473007" y="6582"/>
          <a:ext cx="3034531" cy="1820718"/>
        </a:xfrm>
        <a:prstGeom prst="rect">
          <a:avLst/>
        </a:prstGeom>
        <a:solidFill>
          <a:schemeClr val="accent5">
            <a:shade val="50000"/>
            <a:hueOff val="-59854"/>
            <a:satOff val="-151"/>
            <a:lumOff val="260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entury Gothic" panose="020B0502020202020204" pitchFamily="34" charset="0"/>
            </a:rPr>
            <a:t>How</a:t>
          </a:r>
        </a:p>
        <a:p>
          <a:pPr marL="0" lvl="0" indent="0" algn="ctr" defTabSz="844550">
            <a:lnSpc>
              <a:spcPct val="90000"/>
            </a:lnSpc>
            <a:spcBef>
              <a:spcPct val="0"/>
            </a:spcBef>
            <a:spcAft>
              <a:spcPct val="35000"/>
            </a:spcAft>
            <a:buNone/>
          </a:pPr>
          <a:r>
            <a:rPr lang="en-US" sz="1900" kern="1200" dirty="0">
              <a:latin typeface="Century Gothic" panose="020B0502020202020204" pitchFamily="34" charset="0"/>
            </a:rPr>
            <a:t>Understanding the state hiring process</a:t>
          </a:r>
        </a:p>
      </dsp:txBody>
      <dsp:txXfrm>
        <a:off x="7473007" y="6582"/>
        <a:ext cx="3034531" cy="1820718"/>
      </dsp:txXfrm>
    </dsp:sp>
    <dsp:sp modelId="{C0CF035A-4843-43E8-947E-2CB53E1B5DDC}">
      <dsp:nvSpPr>
        <dsp:cNvPr id="0" name=""/>
        <dsp:cNvSpPr/>
      </dsp:nvSpPr>
      <dsp:spPr>
        <a:xfrm>
          <a:off x="3040792" y="3389882"/>
          <a:ext cx="667342" cy="91440"/>
        </a:xfrm>
        <a:custGeom>
          <a:avLst/>
          <a:gdLst/>
          <a:ahLst/>
          <a:cxnLst/>
          <a:rect l="0" t="0" r="0" b="0"/>
          <a:pathLst>
            <a:path>
              <a:moveTo>
                <a:pt x="0" y="45720"/>
              </a:moveTo>
              <a:lnTo>
                <a:pt x="667342" y="45720"/>
              </a:lnTo>
            </a:path>
          </a:pathLst>
        </a:custGeom>
        <a:noFill/>
        <a:ln w="6350" cap="flat" cmpd="sng" algn="ctr">
          <a:solidFill>
            <a:schemeClr val="accent5">
              <a:shade val="90000"/>
              <a:hueOff val="-75551"/>
              <a:satOff val="-2276"/>
              <a:lumOff val="225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entury Gothic" panose="020B0502020202020204" pitchFamily="34" charset="0"/>
          </a:endParaRPr>
        </a:p>
      </dsp:txBody>
      <dsp:txXfrm>
        <a:off x="3357014" y="3432112"/>
        <a:ext cx="34897" cy="6979"/>
      </dsp:txXfrm>
    </dsp:sp>
    <dsp:sp modelId="{474BCC20-199E-4813-B45C-335A06FC2C4D}">
      <dsp:nvSpPr>
        <dsp:cNvPr id="0" name=""/>
        <dsp:cNvSpPr/>
      </dsp:nvSpPr>
      <dsp:spPr>
        <a:xfrm>
          <a:off x="8061" y="2525243"/>
          <a:ext cx="3034531" cy="1820718"/>
        </a:xfrm>
        <a:prstGeom prst="rect">
          <a:avLst/>
        </a:prstGeom>
        <a:solidFill>
          <a:schemeClr val="accent5">
            <a:shade val="50000"/>
            <a:hueOff val="-89781"/>
            <a:satOff val="-226"/>
            <a:lumOff val="391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entury Gothic" panose="020B0502020202020204" pitchFamily="34" charset="0"/>
            </a:rPr>
            <a:t>What </a:t>
          </a:r>
        </a:p>
        <a:p>
          <a:pPr marL="0" lvl="0" indent="0" algn="ctr" defTabSz="844550">
            <a:lnSpc>
              <a:spcPct val="90000"/>
            </a:lnSpc>
            <a:spcBef>
              <a:spcPct val="0"/>
            </a:spcBef>
            <a:spcAft>
              <a:spcPct val="35000"/>
            </a:spcAft>
            <a:buNone/>
          </a:pPr>
          <a:r>
            <a:rPr lang="en-US" sz="1900" kern="1200" dirty="0">
              <a:latin typeface="Century Gothic" panose="020B0502020202020204" pitchFamily="34" charset="0"/>
            </a:rPr>
            <a:t>Identify Classification Specification Minimum Qualifications</a:t>
          </a:r>
        </a:p>
      </dsp:txBody>
      <dsp:txXfrm>
        <a:off x="8061" y="2525243"/>
        <a:ext cx="3034531" cy="1820718"/>
      </dsp:txXfrm>
    </dsp:sp>
    <dsp:sp modelId="{0652DD51-3F76-488E-9658-77469F7F6A8A}">
      <dsp:nvSpPr>
        <dsp:cNvPr id="0" name=""/>
        <dsp:cNvSpPr/>
      </dsp:nvSpPr>
      <dsp:spPr>
        <a:xfrm>
          <a:off x="6773265" y="3389882"/>
          <a:ext cx="667342" cy="91440"/>
        </a:xfrm>
        <a:custGeom>
          <a:avLst/>
          <a:gdLst/>
          <a:ahLst/>
          <a:cxnLst/>
          <a:rect l="0" t="0" r="0" b="0"/>
          <a:pathLst>
            <a:path>
              <a:moveTo>
                <a:pt x="0" y="45720"/>
              </a:moveTo>
              <a:lnTo>
                <a:pt x="667342" y="45720"/>
              </a:lnTo>
            </a:path>
          </a:pathLst>
        </a:custGeom>
        <a:noFill/>
        <a:ln w="6350" cap="flat" cmpd="sng" algn="ctr">
          <a:solidFill>
            <a:schemeClr val="accent5">
              <a:shade val="90000"/>
              <a:hueOff val="-37775"/>
              <a:satOff val="-1138"/>
              <a:lumOff val="1128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latin typeface="Century Gothic" panose="020B0502020202020204" pitchFamily="34" charset="0"/>
          </a:endParaRPr>
        </a:p>
      </dsp:txBody>
      <dsp:txXfrm>
        <a:off x="7089488" y="3432112"/>
        <a:ext cx="34897" cy="6979"/>
      </dsp:txXfrm>
    </dsp:sp>
    <dsp:sp modelId="{937E7D8E-8898-4E6D-8509-5E45C584307C}">
      <dsp:nvSpPr>
        <dsp:cNvPr id="0" name=""/>
        <dsp:cNvSpPr/>
      </dsp:nvSpPr>
      <dsp:spPr>
        <a:xfrm>
          <a:off x="3740534" y="2525243"/>
          <a:ext cx="3034531" cy="1820718"/>
        </a:xfrm>
        <a:prstGeom prst="rect">
          <a:avLst/>
        </a:prstGeom>
        <a:solidFill>
          <a:schemeClr val="accent5">
            <a:shade val="50000"/>
            <a:hueOff val="-59854"/>
            <a:satOff val="-151"/>
            <a:lumOff val="260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entury Gothic" panose="020B0502020202020204" pitchFamily="34" charset="0"/>
            </a:rPr>
            <a:t>Where</a:t>
          </a:r>
        </a:p>
        <a:p>
          <a:pPr marL="0" lvl="0" indent="0" algn="ctr" defTabSz="844550">
            <a:lnSpc>
              <a:spcPct val="90000"/>
            </a:lnSpc>
            <a:spcBef>
              <a:spcPct val="0"/>
            </a:spcBef>
            <a:spcAft>
              <a:spcPct val="35000"/>
            </a:spcAft>
            <a:buNone/>
          </a:pPr>
          <a:r>
            <a:rPr lang="en-US" sz="1900" kern="1200" dirty="0">
              <a:latin typeface="Century Gothic" panose="020B0502020202020204" pitchFamily="34" charset="0"/>
            </a:rPr>
            <a:t>Career Paths to Follow</a:t>
          </a:r>
        </a:p>
      </dsp:txBody>
      <dsp:txXfrm>
        <a:off x="3740534" y="2525243"/>
        <a:ext cx="3034531" cy="1820718"/>
      </dsp:txXfrm>
    </dsp:sp>
    <dsp:sp modelId="{8D030B1A-DB01-4029-9306-2235616F2485}">
      <dsp:nvSpPr>
        <dsp:cNvPr id="0" name=""/>
        <dsp:cNvSpPr/>
      </dsp:nvSpPr>
      <dsp:spPr>
        <a:xfrm>
          <a:off x="7473007" y="2525243"/>
          <a:ext cx="3034531" cy="1820718"/>
        </a:xfrm>
        <a:prstGeom prst="rect">
          <a:avLst/>
        </a:prstGeom>
        <a:solidFill>
          <a:schemeClr val="accent5">
            <a:shade val="50000"/>
            <a:hueOff val="-29927"/>
            <a:satOff val="-75"/>
            <a:lumOff val="130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44550">
            <a:lnSpc>
              <a:spcPct val="90000"/>
            </a:lnSpc>
            <a:spcBef>
              <a:spcPct val="0"/>
            </a:spcBef>
            <a:spcAft>
              <a:spcPct val="35000"/>
            </a:spcAft>
            <a:buNone/>
          </a:pPr>
          <a:r>
            <a:rPr lang="en-US" sz="1900" b="1" kern="1200" dirty="0">
              <a:latin typeface="Century Gothic" panose="020B0502020202020204" pitchFamily="34" charset="0"/>
            </a:rPr>
            <a:t>Questions</a:t>
          </a:r>
          <a:endParaRPr lang="en-US" sz="1900" kern="1200" dirty="0">
            <a:latin typeface="Century Gothic" panose="020B0502020202020204" pitchFamily="34" charset="0"/>
          </a:endParaRPr>
        </a:p>
      </dsp:txBody>
      <dsp:txXfrm>
        <a:off x="7473007" y="2525243"/>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379D8-A0B7-4F9F-A70E-358617214A86}">
      <dsp:nvSpPr>
        <dsp:cNvPr id="0" name=""/>
        <dsp:cNvSpPr/>
      </dsp:nvSpPr>
      <dsp:spPr>
        <a:xfrm>
          <a:off x="2253" y="0"/>
          <a:ext cx="2197781" cy="830874"/>
        </a:xfrm>
        <a:prstGeom prst="roundRect">
          <a:avLst>
            <a:gd name="adj" fmla="val 10000"/>
          </a:avLst>
        </a:prstGeom>
        <a:gradFill rotWithShape="0">
          <a:gsLst>
            <a:gs pos="0">
              <a:schemeClr val="accent5"/>
            </a:gs>
            <a:gs pos="50000">
              <a:schemeClr val="accent5">
                <a:lumMod val="20000"/>
                <a:lumOff val="80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Hands-on learning experience </a:t>
          </a:r>
        </a:p>
      </dsp:txBody>
      <dsp:txXfrm>
        <a:off x="26588" y="24335"/>
        <a:ext cx="2149111" cy="782204"/>
      </dsp:txXfrm>
    </dsp:sp>
    <dsp:sp modelId="{01769BD3-B35F-4E6B-A575-42016C839145}">
      <dsp:nvSpPr>
        <dsp:cNvPr id="0" name=""/>
        <dsp:cNvSpPr/>
      </dsp:nvSpPr>
      <dsp:spPr>
        <a:xfrm>
          <a:off x="2569262" y="0"/>
          <a:ext cx="2197781" cy="830874"/>
        </a:xfrm>
        <a:prstGeom prst="roundRect">
          <a:avLst>
            <a:gd name="adj" fmla="val 10000"/>
          </a:avLst>
        </a:prstGeom>
        <a:gradFill rotWithShape="0">
          <a:gsLst>
            <a:gs pos="0">
              <a:schemeClr val="accent5"/>
            </a:gs>
            <a:gs pos="50000">
              <a:schemeClr val="accent5">
                <a:lumMod val="20000"/>
                <a:lumOff val="80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Learn directly from full-time employees </a:t>
          </a:r>
        </a:p>
      </dsp:txBody>
      <dsp:txXfrm>
        <a:off x="2593597" y="24335"/>
        <a:ext cx="2149111" cy="782204"/>
      </dsp:txXfrm>
    </dsp:sp>
    <dsp:sp modelId="{8BA97A7B-0C69-48B7-8DAA-0F1AAACBD55C}">
      <dsp:nvSpPr>
        <dsp:cNvPr id="0" name=""/>
        <dsp:cNvSpPr/>
      </dsp:nvSpPr>
      <dsp:spPr>
        <a:xfrm>
          <a:off x="5136271" y="0"/>
          <a:ext cx="2197781" cy="830874"/>
        </a:xfrm>
        <a:prstGeom prst="roundRect">
          <a:avLst>
            <a:gd name="adj" fmla="val 10000"/>
          </a:avLst>
        </a:prstGeom>
        <a:gradFill rotWithShape="0">
          <a:gsLst>
            <a:gs pos="0">
              <a:schemeClr val="accent5"/>
            </a:gs>
            <a:gs pos="50000">
              <a:schemeClr val="accent5">
                <a:lumMod val="20000"/>
                <a:lumOff val="80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No exam needed! </a:t>
          </a:r>
        </a:p>
      </dsp:txBody>
      <dsp:txXfrm>
        <a:off x="5160606" y="24335"/>
        <a:ext cx="2149111" cy="782204"/>
      </dsp:txXfrm>
    </dsp:sp>
    <dsp:sp modelId="{AAD12AF1-C600-4B21-B7DE-42BF24CFD6E9}">
      <dsp:nvSpPr>
        <dsp:cNvPr id="0" name=""/>
        <dsp:cNvSpPr/>
      </dsp:nvSpPr>
      <dsp:spPr>
        <a:xfrm>
          <a:off x="7703280" y="0"/>
          <a:ext cx="2197781" cy="830874"/>
        </a:xfrm>
        <a:prstGeom prst="roundRect">
          <a:avLst>
            <a:gd name="adj" fmla="val 10000"/>
          </a:avLst>
        </a:prstGeom>
        <a:gradFill rotWithShape="0">
          <a:gsLst>
            <a:gs pos="0">
              <a:schemeClr val="accent5"/>
            </a:gs>
            <a:gs pos="50000">
              <a:schemeClr val="accent5">
                <a:lumMod val="20000"/>
                <a:lumOff val="80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entury Gothic" panose="020B0502020202020204" pitchFamily="34" charset="0"/>
            </a:rPr>
            <a:t>Build your resume</a:t>
          </a:r>
        </a:p>
      </dsp:txBody>
      <dsp:txXfrm>
        <a:off x="7727615" y="24335"/>
        <a:ext cx="2149111" cy="782204"/>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F76D50-54E3-43AF-BFA1-6EBEBAD81BF7}" type="datetimeFigureOut">
              <a:rPr lang="en-US" smtClean="0"/>
              <a:t>12/13/2021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0CAF80E-2D6F-426B-963E-D312DB7D643A}" type="slidenum">
              <a:rPr lang="en-US" smtClean="0"/>
              <a:t>‹#›</a:t>
            </a:fld>
            <a:endParaRPr lang="en-US"/>
          </a:p>
        </p:txBody>
      </p:sp>
    </p:spTree>
    <p:extLst>
      <p:ext uri="{BB962C8B-B14F-4D97-AF65-F5344CB8AC3E}">
        <p14:creationId xmlns:p14="http://schemas.microsoft.com/office/powerpoint/2010/main" val="261414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Wingdings" panose="05000000000000000000" pitchFamily="2" charset="2"/>
              </a:rPr>
              <a:t>We are excited to present an inside look at the state hiring process for a career with California State Parks. </a:t>
            </a:r>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1</a:t>
            </a:fld>
            <a:endParaRPr lang="en-US"/>
          </a:p>
        </p:txBody>
      </p:sp>
    </p:spTree>
    <p:extLst>
      <p:ext uri="{BB962C8B-B14F-4D97-AF65-F5344CB8AC3E}">
        <p14:creationId xmlns:p14="http://schemas.microsoft.com/office/powerpoint/2010/main" val="1785270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dashboard! </a:t>
            </a:r>
          </a:p>
          <a:p>
            <a:endParaRPr lang="en-US" dirty="0"/>
          </a:p>
          <a:p>
            <a:r>
              <a:rPr lang="en-US" dirty="0"/>
              <a:t>Why create the account first???</a:t>
            </a:r>
          </a:p>
          <a:p>
            <a:endParaRPr lang="en-US" dirty="0"/>
          </a:p>
          <a:p>
            <a:pPr marL="181240" indent="-181240">
              <a:buFont typeface="Arial" panose="020B0604020202020204" pitchFamily="34" charset="0"/>
              <a:buChar char="•"/>
            </a:pPr>
            <a:r>
              <a:rPr lang="en-US" dirty="0"/>
              <a:t>Create your application templates (you know you are using the right form, its easier than trying to type into it, create different templates, save $$ because you don’t have to make copies!)</a:t>
            </a:r>
          </a:p>
          <a:p>
            <a:pPr marL="181240" indent="-181240">
              <a:buFont typeface="Arial" panose="020B0604020202020204" pitchFamily="34" charset="0"/>
              <a:buChar char="•"/>
            </a:pPr>
            <a:r>
              <a:rPr lang="en-US" dirty="0"/>
              <a:t>When you sign up to take an exam you will be redirected to your account – saves time</a:t>
            </a:r>
          </a:p>
          <a:p>
            <a:pPr marL="181240" indent="-181240">
              <a:buFont typeface="Arial" panose="020B0604020202020204" pitchFamily="34" charset="0"/>
              <a:buChar char="•"/>
            </a:pPr>
            <a:r>
              <a:rPr lang="en-US" dirty="0"/>
              <a:t>All your documents stored in one place!</a:t>
            </a:r>
          </a:p>
          <a:p>
            <a:pPr marL="181240" indent="-181240">
              <a:buFont typeface="Arial" panose="020B0604020202020204" pitchFamily="34" charset="0"/>
              <a:buChar char="•"/>
            </a:pPr>
            <a:r>
              <a:rPr lang="en-US" dirty="0"/>
              <a:t>Email Messages are for you to receive contact letters from prospective employers! </a:t>
            </a:r>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10</a:t>
            </a:fld>
            <a:endParaRPr lang="en-US"/>
          </a:p>
        </p:txBody>
      </p:sp>
    </p:spTree>
    <p:extLst>
      <p:ext uri="{BB962C8B-B14F-4D97-AF65-F5344CB8AC3E}">
        <p14:creationId xmlns:p14="http://schemas.microsoft.com/office/powerpoint/2010/main" val="1601812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11</a:t>
            </a:fld>
            <a:endParaRPr lang="en-US"/>
          </a:p>
        </p:txBody>
      </p:sp>
    </p:spTree>
    <p:extLst>
      <p:ext uri="{BB962C8B-B14F-4D97-AF65-F5344CB8AC3E}">
        <p14:creationId xmlns:p14="http://schemas.microsoft.com/office/powerpoint/2010/main" val="4288836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Sue-meg SP (sweathouse)</a:t>
            </a:r>
          </a:p>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12</a:t>
            </a:fld>
            <a:endParaRPr lang="en-US"/>
          </a:p>
        </p:txBody>
      </p:sp>
    </p:spTree>
    <p:extLst>
      <p:ext uri="{BB962C8B-B14F-4D97-AF65-F5344CB8AC3E}">
        <p14:creationId xmlns:p14="http://schemas.microsoft.com/office/powerpoint/2010/main" val="1222553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types of exams:</a:t>
            </a:r>
          </a:p>
          <a:p>
            <a:endParaRPr lang="en-US" dirty="0"/>
          </a:p>
          <a:p>
            <a:pPr marL="181240" indent="-181240">
              <a:buFont typeface="Arial" panose="020B0604020202020204" pitchFamily="34" charset="0"/>
              <a:buChar char="•"/>
            </a:pPr>
            <a:r>
              <a:rPr lang="en-US" dirty="0"/>
              <a:t>Online with technical questions given at certain time</a:t>
            </a:r>
          </a:p>
          <a:p>
            <a:pPr marL="181240" indent="-181240">
              <a:buFont typeface="Arial" panose="020B0604020202020204" pitchFamily="34" charset="0"/>
              <a:buChar char="•"/>
            </a:pPr>
            <a:r>
              <a:rPr lang="en-US" dirty="0"/>
              <a:t>Continuous/on-going online self assessments</a:t>
            </a:r>
          </a:p>
          <a:p>
            <a:pPr marL="181240" indent="-181240">
              <a:buFont typeface="Arial" panose="020B0604020202020204" pitchFamily="34" charset="0"/>
              <a:buChar char="•"/>
            </a:pPr>
            <a:r>
              <a:rPr lang="en-US" dirty="0"/>
              <a:t>In-person technical  / demonstration </a:t>
            </a:r>
          </a:p>
          <a:p>
            <a:pPr marL="181240" indent="-181240">
              <a:buFont typeface="Arial" panose="020B0604020202020204" pitchFamily="34" charset="0"/>
              <a:buChar char="•"/>
            </a:pPr>
            <a:r>
              <a:rPr lang="en-US" dirty="0"/>
              <a:t>LEAP – demonstrating the work for persons with disabilities</a:t>
            </a:r>
          </a:p>
          <a:p>
            <a:endParaRPr lang="en-US" dirty="0"/>
          </a:p>
          <a:p>
            <a:pPr defTabSz="966612">
              <a:defRPr/>
            </a:pPr>
            <a:r>
              <a:rPr lang="en-US" dirty="0"/>
              <a:t>For those that served in the military, there is the Veterans Preference Benefit. This program provides military benefits for veterans who seek employment with the state. Get CalHR certified as a veteran </a:t>
            </a:r>
            <a:r>
              <a:rPr lang="en-US" u="sng" dirty="0"/>
              <a:t>before</a:t>
            </a:r>
            <a:r>
              <a:rPr lang="en-US" dirty="0"/>
              <a:t> you take an exam, and you can receive Rank 1 when you pass with a 70% or better. </a:t>
            </a:r>
          </a:p>
          <a:p>
            <a:endParaRPr lang="en-US" dirty="0"/>
          </a:p>
          <a:p>
            <a:endParaRPr lang="en-US" dirty="0"/>
          </a:p>
          <a:p>
            <a:r>
              <a:rPr lang="en-US" dirty="0"/>
              <a:t>Note: Important to apply for the exam when the opportunity is available. You want options! </a:t>
            </a:r>
          </a:p>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13</a:t>
            </a:fld>
            <a:endParaRPr lang="en-US"/>
          </a:p>
        </p:txBody>
      </p:sp>
    </p:spTree>
    <p:extLst>
      <p:ext uri="{BB962C8B-B14F-4D97-AF65-F5344CB8AC3E}">
        <p14:creationId xmlns:p14="http://schemas.microsoft.com/office/powerpoint/2010/main" val="2653349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solidFill>
                  <a:schemeClr val="accent5">
                    <a:lumMod val="75000"/>
                  </a:schemeClr>
                </a:solidFill>
              </a:rPr>
              <a:t>Things to look for: </a:t>
            </a:r>
          </a:p>
          <a:p>
            <a:pPr marL="302066" indent="-302066">
              <a:buFont typeface="Arial"/>
              <a:buChar char="•"/>
            </a:pPr>
            <a:r>
              <a:rPr lang="en-US" dirty="0"/>
              <a:t>Exam type &amp; Final Filing Date: open-statewide, continuous</a:t>
            </a:r>
          </a:p>
          <a:p>
            <a:pPr marL="302066" indent="-302066">
              <a:buFont typeface="Arial"/>
              <a:buChar char="•"/>
            </a:pPr>
            <a:r>
              <a:rPr lang="en-US" dirty="0"/>
              <a:t>Classification Specification  </a:t>
            </a:r>
          </a:p>
          <a:p>
            <a:pPr marL="302066" indent="-302066">
              <a:buFont typeface="Arial"/>
              <a:buChar char="•"/>
            </a:pPr>
            <a:r>
              <a:rPr lang="en-US" sz="1300" dirty="0">
                <a:solidFill>
                  <a:schemeClr val="accent5">
                    <a:lumMod val="75000"/>
                  </a:schemeClr>
                </a:solidFill>
              </a:rPr>
              <a:t>Where/how to Apply</a:t>
            </a:r>
          </a:p>
          <a:p>
            <a:pPr marL="302066" indent="-302066">
              <a:buFont typeface="Arial"/>
              <a:buChar char="•"/>
            </a:pPr>
            <a:r>
              <a:rPr lang="en-US" sz="1300" dirty="0">
                <a:solidFill>
                  <a:schemeClr val="accent5">
                    <a:lumMod val="75000"/>
                  </a:schemeClr>
                </a:solidFill>
              </a:rPr>
              <a:t>Minimum Requirements – eligible to take the exam</a:t>
            </a:r>
          </a:p>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14</a:t>
            </a:fld>
            <a:endParaRPr lang="en-US"/>
          </a:p>
        </p:txBody>
      </p:sp>
    </p:spTree>
    <p:extLst>
      <p:ext uri="{BB962C8B-B14F-4D97-AF65-F5344CB8AC3E}">
        <p14:creationId xmlns:p14="http://schemas.microsoft.com/office/powerpoint/2010/main" val="3340984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NOTE: have your LEAP certification or your Veterans status certification BEFORE you take the exam.</a:t>
            </a:r>
          </a:p>
        </p:txBody>
      </p:sp>
      <p:sp>
        <p:nvSpPr>
          <p:cNvPr id="4" name="Slide Number Placeholder 3"/>
          <p:cNvSpPr>
            <a:spLocks noGrp="1"/>
          </p:cNvSpPr>
          <p:nvPr>
            <p:ph type="sldNum" sz="quarter" idx="5"/>
          </p:nvPr>
        </p:nvSpPr>
        <p:spPr/>
        <p:txBody>
          <a:bodyPr/>
          <a:lstStyle/>
          <a:p>
            <a:fld id="{90CAF80E-2D6F-426B-963E-D312DB7D643A}" type="slidenum">
              <a:rPr lang="en-US" smtClean="0"/>
              <a:t>15</a:t>
            </a:fld>
            <a:endParaRPr lang="en-US"/>
          </a:p>
        </p:txBody>
      </p:sp>
    </p:spTree>
    <p:extLst>
      <p:ext uri="{BB962C8B-B14F-4D97-AF65-F5344CB8AC3E}">
        <p14:creationId xmlns:p14="http://schemas.microsoft.com/office/powerpoint/2010/main" val="25919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16</a:t>
            </a:fld>
            <a:endParaRPr lang="en-US"/>
          </a:p>
        </p:txBody>
      </p:sp>
    </p:spTree>
    <p:extLst>
      <p:ext uri="{BB962C8B-B14F-4D97-AF65-F5344CB8AC3E}">
        <p14:creationId xmlns:p14="http://schemas.microsoft.com/office/powerpoint/2010/main" val="400405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17</a:t>
            </a:fld>
            <a:endParaRPr lang="en-US"/>
          </a:p>
        </p:txBody>
      </p:sp>
    </p:spTree>
    <p:extLst>
      <p:ext uri="{BB962C8B-B14F-4D97-AF65-F5344CB8AC3E}">
        <p14:creationId xmlns:p14="http://schemas.microsoft.com/office/powerpoint/2010/main" val="1422499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Trinidad SB</a:t>
            </a:r>
          </a:p>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18</a:t>
            </a:fld>
            <a:endParaRPr lang="en-US"/>
          </a:p>
        </p:txBody>
      </p:sp>
    </p:spTree>
    <p:extLst>
      <p:ext uri="{BB962C8B-B14F-4D97-AF65-F5344CB8AC3E}">
        <p14:creationId xmlns:p14="http://schemas.microsoft.com/office/powerpoint/2010/main" val="2450008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you are eligible to apply and the hiring manager can consider you! </a:t>
            </a:r>
          </a:p>
          <a:p>
            <a:endParaRPr lang="en-US" dirty="0"/>
          </a:p>
          <a:p>
            <a:r>
              <a:rPr lang="en-US" dirty="0"/>
              <a:t>Visit www.LiveTheParksLife.com and explore the possibilities. </a:t>
            </a:r>
          </a:p>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19</a:t>
            </a:fld>
            <a:endParaRPr lang="en-US"/>
          </a:p>
        </p:txBody>
      </p:sp>
    </p:spTree>
    <p:extLst>
      <p:ext uri="{BB962C8B-B14F-4D97-AF65-F5344CB8AC3E}">
        <p14:creationId xmlns:p14="http://schemas.microsoft.com/office/powerpoint/2010/main" val="4177164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F0622F-B0BE-654D-822A-3A29AC13BB39}" type="slidenum">
              <a:rPr lang="en-US" smtClean="0"/>
              <a:t>2</a:t>
            </a:fld>
            <a:endParaRPr lang="en-US"/>
          </a:p>
        </p:txBody>
      </p:sp>
    </p:spTree>
    <p:extLst>
      <p:ext uri="{BB962C8B-B14F-4D97-AF65-F5344CB8AC3E}">
        <p14:creationId xmlns:p14="http://schemas.microsoft.com/office/powerpoint/2010/main" val="3549242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found a job that interests you! You’ve clicked the link and now you’re staring at the bulletin. </a:t>
            </a:r>
          </a:p>
          <a:p>
            <a:endParaRPr lang="en-US" dirty="0"/>
          </a:p>
          <a:p>
            <a:pPr marL="241653" indent="-241653">
              <a:buAutoNum type="arabicPeriod"/>
            </a:pPr>
            <a:r>
              <a:rPr lang="en-US" dirty="0"/>
              <a:t>Job Control and Classification Title (job title)</a:t>
            </a:r>
          </a:p>
          <a:p>
            <a:pPr marL="241653" indent="-241653">
              <a:buAutoNum type="arabicPeriod"/>
            </a:pPr>
            <a:r>
              <a:rPr lang="en-US" dirty="0"/>
              <a:t>Salary details and the final filing date</a:t>
            </a:r>
          </a:p>
          <a:p>
            <a:pPr marL="241653" indent="-241653">
              <a:buAutoNum type="arabicPeriod"/>
            </a:pPr>
            <a:r>
              <a:rPr lang="en-US" dirty="0"/>
              <a:t>After a brief description of the job you may have a special requirement. </a:t>
            </a:r>
          </a:p>
          <a:p>
            <a:pPr marL="241653" indent="-241653">
              <a:buAutoNum type="arabicPeriod"/>
            </a:pPr>
            <a:r>
              <a:rPr lang="en-US" dirty="0"/>
              <a:t>Potential for housing information</a:t>
            </a:r>
            <a:r>
              <a:rPr lang="en-US" dirty="0">
                <a:sym typeface="Wingdings" panose="05000000000000000000" pitchFamily="2" charset="2"/>
              </a:rPr>
              <a:t>  </a:t>
            </a:r>
          </a:p>
          <a:p>
            <a:pPr marL="241653" indent="-241653">
              <a:buAutoNum type="arabicPeriod"/>
            </a:pPr>
            <a:r>
              <a:rPr lang="en-US" dirty="0">
                <a:sym typeface="Wingdings" panose="05000000000000000000" pitchFamily="2" charset="2"/>
              </a:rPr>
              <a:t>Contact info – usually this is the hiring manager</a:t>
            </a:r>
          </a:p>
          <a:p>
            <a:pPr marL="241653" indent="-241653">
              <a:buAutoNum type="arabicPeriod"/>
            </a:pPr>
            <a:r>
              <a:rPr lang="en-US" dirty="0">
                <a:sym typeface="Wingdings" panose="05000000000000000000" pitchFamily="2" charset="2"/>
              </a:rPr>
              <a:t>Duty statement – we’ll review shortly</a:t>
            </a:r>
          </a:p>
          <a:p>
            <a:pPr marL="241653" indent="-241653">
              <a:buAutoNum type="arabicPeriod"/>
            </a:pPr>
            <a:r>
              <a:rPr lang="en-US" dirty="0">
                <a:sym typeface="Wingdings" panose="05000000000000000000" pitchFamily="2" charset="2"/>
              </a:rPr>
              <a:t>Minimum requirement </a:t>
            </a:r>
          </a:p>
          <a:p>
            <a:pPr marL="241653" indent="-241653">
              <a:buAutoNum type="arabicPeriod"/>
            </a:pPr>
            <a:r>
              <a:rPr lang="en-US" dirty="0">
                <a:sym typeface="Wingdings" panose="05000000000000000000" pitchFamily="2" charset="2"/>
              </a:rPr>
              <a:t>Additional documents will provide you with a link to a checklist for your application package. Sometimes you may be required to include a SOQ, resume or special documents to confirm your eligibility. </a:t>
            </a:r>
          </a:p>
          <a:p>
            <a:pPr marL="241653" indent="-241653">
              <a:buAutoNum type="arabicPeriod"/>
            </a:pPr>
            <a:r>
              <a:rPr lang="en-US" dirty="0">
                <a:sym typeface="Wingdings" panose="05000000000000000000" pitchFamily="2" charset="2"/>
              </a:rPr>
              <a:t>Position Details – specifics about the opportunity </a:t>
            </a:r>
            <a:endParaRPr lang="en-US" dirty="0"/>
          </a:p>
          <a:p>
            <a:endParaRPr lang="en-US" dirty="0"/>
          </a:p>
          <a:p>
            <a:r>
              <a:rPr lang="en-US" dirty="0"/>
              <a:t>If asked: Post &amp; Bid – those with this classification within the Department can apply and appointment is based on seniority. If no one bids on it, then hiring managers can review all other applications. </a:t>
            </a:r>
          </a:p>
        </p:txBody>
      </p:sp>
      <p:sp>
        <p:nvSpPr>
          <p:cNvPr id="4" name="Slide Number Placeholder 3"/>
          <p:cNvSpPr>
            <a:spLocks noGrp="1"/>
          </p:cNvSpPr>
          <p:nvPr>
            <p:ph type="sldNum" sz="quarter" idx="5"/>
          </p:nvPr>
        </p:nvSpPr>
        <p:spPr/>
        <p:txBody>
          <a:bodyPr/>
          <a:lstStyle/>
          <a:p>
            <a:fld id="{90CAF80E-2D6F-426B-963E-D312DB7D643A}" type="slidenum">
              <a:rPr lang="en-US" smtClean="0"/>
              <a:t>20</a:t>
            </a:fld>
            <a:endParaRPr lang="en-US"/>
          </a:p>
        </p:txBody>
      </p:sp>
    </p:spTree>
    <p:extLst>
      <p:ext uri="{BB962C8B-B14F-4D97-AF65-F5344CB8AC3E}">
        <p14:creationId xmlns:p14="http://schemas.microsoft.com/office/powerpoint/2010/main" val="1615731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bulletins include a link to the classification specifications minimum qualifications that details the tasks as well skills &amp; knowledge, and experience required to be considered for the job.  </a:t>
            </a:r>
          </a:p>
          <a:p>
            <a:endParaRPr lang="en-US" dirty="0"/>
          </a:p>
          <a:p>
            <a:r>
              <a:rPr lang="en-US" dirty="0"/>
              <a:t>You want to demonstrate to all that you meet the minimum qualifications. You want to review the details and ensure you include the buzz words.  </a:t>
            </a:r>
          </a:p>
          <a:p>
            <a:endParaRPr lang="en-US" dirty="0"/>
          </a:p>
          <a:p>
            <a:r>
              <a:rPr lang="en-US" dirty="0"/>
              <a:t>The good news about the MQs is that there are different patterns or pathways to allow you to demonstrate your experience fits. </a:t>
            </a:r>
          </a:p>
          <a:p>
            <a:endParaRPr lang="en-US" dirty="0"/>
          </a:p>
          <a:p>
            <a:pPr marL="241653" indent="-241653">
              <a:buAutoNum type="arabicPeriod"/>
            </a:pPr>
            <a:r>
              <a:rPr lang="en-US" dirty="0"/>
              <a:t>First is usually a pathway for existing state workers</a:t>
            </a:r>
          </a:p>
          <a:p>
            <a:pPr marL="241653" indent="-241653">
              <a:buAutoNum type="arabicPeriod"/>
            </a:pPr>
            <a:r>
              <a:rPr lang="en-US" dirty="0"/>
              <a:t>For non-state workers, alternatives exist, in this case 3 years of same level experience (see typical tasks) </a:t>
            </a:r>
          </a:p>
          <a:p>
            <a:pPr marL="241653" indent="-241653">
              <a:buAutoNum type="arabicPeriod"/>
            </a:pPr>
            <a:r>
              <a:rPr lang="en-US" dirty="0"/>
              <a:t>Additionally, you’ll notice there is a pattern for a year-to-year experience in lieu of a degree. This means you need 7 years of experience at this level. 3 years experience described I the pattern and 4 years to cover the education requirement. If you have some college experience you can subtract that time from </a:t>
            </a:r>
          </a:p>
        </p:txBody>
      </p:sp>
      <p:sp>
        <p:nvSpPr>
          <p:cNvPr id="4" name="Slide Number Placeholder 3"/>
          <p:cNvSpPr>
            <a:spLocks noGrp="1"/>
          </p:cNvSpPr>
          <p:nvPr>
            <p:ph type="sldNum" sz="quarter" idx="5"/>
          </p:nvPr>
        </p:nvSpPr>
        <p:spPr/>
        <p:txBody>
          <a:bodyPr/>
          <a:lstStyle/>
          <a:p>
            <a:fld id="{90CAF80E-2D6F-426B-963E-D312DB7D643A}" type="slidenum">
              <a:rPr lang="en-US" smtClean="0"/>
              <a:t>21</a:t>
            </a:fld>
            <a:endParaRPr lang="en-US"/>
          </a:p>
        </p:txBody>
      </p:sp>
    </p:spTree>
    <p:extLst>
      <p:ext uri="{BB962C8B-B14F-4D97-AF65-F5344CB8AC3E}">
        <p14:creationId xmlns:p14="http://schemas.microsoft.com/office/powerpoint/2010/main" val="215747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All bulletins include a link to the classification specifications minimum qualifications that details the tasks as well skills &amp; knowledge, and experience required to be considered for the job.  </a:t>
            </a:r>
          </a:p>
          <a:p>
            <a:endParaRPr lang="en-US" dirty="0"/>
          </a:p>
          <a:p>
            <a:r>
              <a:rPr lang="en-US" dirty="0"/>
              <a:t>You want to demonstrate to all that you meet the minimum qualifications. You want to review the details and ensure you include the buzz words.  </a:t>
            </a:r>
          </a:p>
          <a:p>
            <a:endParaRPr lang="en-US" dirty="0"/>
          </a:p>
          <a:p>
            <a:r>
              <a:rPr lang="en-US" dirty="0"/>
              <a:t>The good news about the MQs is that there are different patterns or pathways to allow you to demonstrate your experience fits. </a:t>
            </a:r>
          </a:p>
          <a:p>
            <a:endParaRPr lang="en-US" dirty="0"/>
          </a:p>
          <a:p>
            <a:pPr marL="241653" indent="-241653">
              <a:buAutoNum type="arabicPeriod"/>
            </a:pPr>
            <a:r>
              <a:rPr lang="en-US" dirty="0"/>
              <a:t>First is usually a pathway for existing state workers</a:t>
            </a:r>
          </a:p>
          <a:p>
            <a:pPr marL="241653" indent="-241653">
              <a:buAutoNum type="arabicPeriod"/>
            </a:pPr>
            <a:r>
              <a:rPr lang="en-US" dirty="0"/>
              <a:t>For non-state workers, alternatives exist, in this case 3 years of same level experience (see typical tasks) </a:t>
            </a:r>
          </a:p>
          <a:p>
            <a:pPr marL="241653" indent="-241653">
              <a:buAutoNum type="arabicPeriod"/>
            </a:pPr>
            <a:r>
              <a:rPr lang="en-US" dirty="0"/>
              <a:t>Additionally, you’ll notice there is a pattern for a year-to-year experience in lieu of a degree. This means you need 7 years of experience at this level. 3 years experience described I the pattern and 4 years to cover the education requirement. If you have some college experience you can subtract that time from </a:t>
            </a:r>
          </a:p>
        </p:txBody>
      </p:sp>
      <p:sp>
        <p:nvSpPr>
          <p:cNvPr id="4" name="Slide Number Placeholder 3"/>
          <p:cNvSpPr>
            <a:spLocks noGrp="1"/>
          </p:cNvSpPr>
          <p:nvPr>
            <p:ph type="sldNum" sz="quarter" idx="5"/>
          </p:nvPr>
        </p:nvSpPr>
        <p:spPr/>
        <p:txBody>
          <a:bodyPr/>
          <a:lstStyle/>
          <a:p>
            <a:fld id="{90CAF80E-2D6F-426B-963E-D312DB7D643A}" type="slidenum">
              <a:rPr lang="en-US" smtClean="0"/>
              <a:t>22</a:t>
            </a:fld>
            <a:endParaRPr lang="en-US"/>
          </a:p>
        </p:txBody>
      </p:sp>
    </p:spTree>
    <p:extLst>
      <p:ext uri="{BB962C8B-B14F-4D97-AF65-F5344CB8AC3E}">
        <p14:creationId xmlns:p14="http://schemas.microsoft.com/office/powerpoint/2010/main" val="3175993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r>
              <a:rPr lang="en-US" dirty="0"/>
              <a:t>1. Your contact info - Note that the CalCareers ID is something that is generated by the system </a:t>
            </a:r>
          </a:p>
          <a:p>
            <a:r>
              <a:rPr lang="en-US" dirty="0"/>
              <a:t>2. Job control number and job classification or title – we get hundreds of applications on any given day for all our vacancies, we </a:t>
            </a:r>
            <a:r>
              <a:rPr lang="en-US" dirty="0" err="1"/>
              <a:t>gotta</a:t>
            </a:r>
            <a:r>
              <a:rPr lang="en-US" dirty="0"/>
              <a:t> know what they are applying to </a:t>
            </a:r>
          </a:p>
          <a:p>
            <a:r>
              <a:rPr lang="en-US" dirty="0"/>
              <a:t>3. Standard questions re any previous state work history </a:t>
            </a:r>
          </a:p>
          <a:p>
            <a:r>
              <a:rPr lang="en-US" dirty="0"/>
              <a:t>4. SPECIAL REQUIREMENTS</a:t>
            </a:r>
          </a:p>
          <a:p>
            <a:r>
              <a:rPr lang="en-US" dirty="0"/>
              <a:t>5. Sign </a:t>
            </a:r>
          </a:p>
          <a:p>
            <a:r>
              <a:rPr lang="en-US" dirty="0"/>
              <a:t>6. Date</a:t>
            </a:r>
          </a:p>
          <a:p>
            <a:r>
              <a:rPr lang="en-US" dirty="0"/>
              <a:t>7. Education requirement &amp; any certifications </a:t>
            </a:r>
          </a:p>
          <a:p>
            <a:r>
              <a:rPr lang="en-US" dirty="0"/>
              <a:t>6. Employment history – be as detailed as possible (review the MQs &amp; duty to ensure your work experience ties with the expectations –HINT use the same action words!!) The time spent at each job is a factor used to determine you meet the minimum qualifications </a:t>
            </a:r>
          </a:p>
          <a:p>
            <a:endParaRPr lang="en-US" dirty="0"/>
          </a:p>
          <a:p>
            <a:r>
              <a:rPr lang="en-US" dirty="0"/>
              <a:t>Two point vetting process!!!</a:t>
            </a:r>
          </a:p>
          <a:p>
            <a:endParaRPr lang="en-US" dirty="0"/>
          </a:p>
        </p:txBody>
      </p:sp>
      <p:sp>
        <p:nvSpPr>
          <p:cNvPr id="4" name="Slide Number Placeholder 3"/>
          <p:cNvSpPr>
            <a:spLocks noGrp="1"/>
          </p:cNvSpPr>
          <p:nvPr>
            <p:ph type="sldNum" sz="quarter" idx="5"/>
          </p:nvPr>
        </p:nvSpPr>
        <p:spPr/>
        <p:txBody>
          <a:bodyPr/>
          <a:lstStyle/>
          <a:p>
            <a:fld id="{EB08112E-87C1-475D-BD46-E924012E4E43}" type="slidenum">
              <a:rPr lang="en-US" smtClean="0"/>
              <a:t>23</a:t>
            </a:fld>
            <a:endParaRPr lang="en-US"/>
          </a:p>
        </p:txBody>
      </p:sp>
    </p:spTree>
    <p:extLst>
      <p:ext uri="{BB962C8B-B14F-4D97-AF65-F5344CB8AC3E}">
        <p14:creationId xmlns:p14="http://schemas.microsoft.com/office/powerpoint/2010/main" val="3233275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24</a:t>
            </a:fld>
            <a:endParaRPr lang="en-US"/>
          </a:p>
        </p:txBody>
      </p:sp>
    </p:spTree>
    <p:extLst>
      <p:ext uri="{BB962C8B-B14F-4D97-AF65-F5344CB8AC3E}">
        <p14:creationId xmlns:p14="http://schemas.microsoft.com/office/powerpoint/2010/main" val="18942627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Review process: certification unit confirming you meet the minimum qualifications for the classification, then the hiring manager is confirming your experience makes you a good fit for the job. </a:t>
            </a:r>
          </a:p>
        </p:txBody>
      </p:sp>
      <p:sp>
        <p:nvSpPr>
          <p:cNvPr id="4" name="Slide Number Placeholder 3"/>
          <p:cNvSpPr>
            <a:spLocks noGrp="1"/>
          </p:cNvSpPr>
          <p:nvPr>
            <p:ph type="sldNum" sz="quarter" idx="5"/>
          </p:nvPr>
        </p:nvSpPr>
        <p:spPr/>
        <p:txBody>
          <a:bodyPr/>
          <a:lstStyle/>
          <a:p>
            <a:fld id="{90CAF80E-2D6F-426B-963E-D312DB7D643A}" type="slidenum">
              <a:rPr lang="en-US" smtClean="0"/>
              <a:t>25</a:t>
            </a:fld>
            <a:endParaRPr lang="en-US"/>
          </a:p>
        </p:txBody>
      </p:sp>
    </p:spTree>
    <p:extLst>
      <p:ext uri="{BB962C8B-B14F-4D97-AF65-F5344CB8AC3E}">
        <p14:creationId xmlns:p14="http://schemas.microsoft.com/office/powerpoint/2010/main" val="522531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26</a:t>
            </a:fld>
            <a:endParaRPr lang="en-US"/>
          </a:p>
        </p:txBody>
      </p:sp>
    </p:spTree>
    <p:extLst>
      <p:ext uri="{BB962C8B-B14F-4D97-AF65-F5344CB8AC3E}">
        <p14:creationId xmlns:p14="http://schemas.microsoft.com/office/powerpoint/2010/main" val="3785845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27</a:t>
            </a:fld>
            <a:endParaRPr lang="en-US"/>
          </a:p>
        </p:txBody>
      </p:sp>
    </p:spTree>
    <p:extLst>
      <p:ext uri="{BB962C8B-B14F-4D97-AF65-F5344CB8AC3E}">
        <p14:creationId xmlns:p14="http://schemas.microsoft.com/office/powerpoint/2010/main" val="3588868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sz="1300" dirty="0"/>
          </a:p>
          <a:p>
            <a:pPr defTabSz="966612">
              <a:defRPr/>
            </a:pPr>
            <a:r>
              <a:rPr lang="en-US" sz="1300" dirty="0"/>
              <a:t>Many different options for career paths and opportunities </a:t>
            </a:r>
          </a:p>
          <a:p>
            <a:pPr defTabSz="966612">
              <a:defRPr/>
            </a:pPr>
            <a:endParaRPr lang="en-US" sz="1300" dirty="0"/>
          </a:p>
          <a:p>
            <a:pPr defTabSz="966612">
              <a:defRPr/>
            </a:pPr>
            <a:r>
              <a:rPr lang="en-US" sz="1300" dirty="0"/>
              <a:t>Minimum qualifications will differ for each classification.  In fact, whichever series you join, there are entry level to supervisory/managerial positions available! </a:t>
            </a:r>
          </a:p>
          <a:p>
            <a:pPr defTabSz="966612">
              <a:defRPr/>
            </a:pPr>
            <a:endParaRPr lang="en-US" sz="1300" dirty="0"/>
          </a:p>
          <a:p>
            <a:pPr defTabSz="966612">
              <a:defRPr/>
            </a:pPr>
            <a:r>
              <a:rPr lang="en-US" sz="1300" dirty="0"/>
              <a:t>Veteran’s Preference Benefits: https://www.calcareers.ca.gov/CalHRPublic/Landing/Jobs/VeteransInformation.aspx</a:t>
            </a:r>
          </a:p>
          <a:p>
            <a:pPr defTabSz="966612">
              <a:defRPr/>
            </a:pPr>
            <a:endParaRPr lang="en-US" sz="1300" dirty="0"/>
          </a:p>
          <a:p>
            <a:pPr defTabSz="966612">
              <a:defRPr/>
            </a:pPr>
            <a:endParaRPr lang="en-US" sz="13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B08112E-87C1-475D-BD46-E924012E4E43}" type="slidenum">
              <a:rPr lang="en-US" smtClean="0"/>
              <a:t>28</a:t>
            </a:fld>
            <a:endParaRPr lang="en-US"/>
          </a:p>
        </p:txBody>
      </p:sp>
    </p:spTree>
    <p:extLst>
      <p:ext uri="{BB962C8B-B14F-4D97-AF65-F5344CB8AC3E}">
        <p14:creationId xmlns:p14="http://schemas.microsoft.com/office/powerpoint/2010/main" val="40966656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000" b="1" dirty="0">
              <a:solidFill>
                <a:schemeClr val="tx2"/>
              </a:solidFill>
            </a:endParaRPr>
          </a:p>
          <a:p>
            <a:r>
              <a:rPr lang="en-US" sz="3000" b="1" dirty="0">
                <a:solidFill>
                  <a:schemeClr val="tx2"/>
                </a:solidFill>
              </a:rPr>
              <a:t>Type of work (IT)</a:t>
            </a:r>
          </a:p>
          <a:p>
            <a:pPr marL="785372" lvl="1" indent="-302066">
              <a:buFont typeface="Arial" panose="020B0604020202020204" pitchFamily="34" charset="0"/>
              <a:buChar char="•"/>
            </a:pPr>
            <a:r>
              <a:rPr lang="en-US" dirty="0"/>
              <a:t>Web design</a:t>
            </a:r>
          </a:p>
          <a:p>
            <a:pPr marL="785372" lvl="1" indent="-302066">
              <a:buFont typeface="Arial" panose="020B0604020202020204" pitchFamily="34" charset="0"/>
              <a:buChar char="•"/>
            </a:pPr>
            <a:r>
              <a:rPr lang="en-US" dirty="0"/>
              <a:t>Coding </a:t>
            </a:r>
          </a:p>
          <a:p>
            <a:pPr marL="785372" lvl="1" indent="-302066">
              <a:buFont typeface="Arial" panose="020B0604020202020204" pitchFamily="34" charset="0"/>
              <a:buChar char="•"/>
            </a:pPr>
            <a:r>
              <a:rPr lang="en-US" dirty="0"/>
              <a:t>Cyber Security / threat management </a:t>
            </a:r>
          </a:p>
          <a:p>
            <a:pPr marL="785372" lvl="1" indent="-302066">
              <a:buFont typeface="Arial" panose="020B0604020202020204" pitchFamily="34" charset="0"/>
              <a:buChar char="•"/>
            </a:pPr>
            <a:r>
              <a:rPr lang="en-US" dirty="0"/>
              <a:t>Troubleshooting </a:t>
            </a:r>
          </a:p>
          <a:p>
            <a:pPr marL="785372" lvl="1" indent="-302066">
              <a:buFont typeface="Arial" panose="020B0604020202020204" pitchFamily="34" charset="0"/>
              <a:buChar char="•"/>
            </a:pPr>
            <a:r>
              <a:rPr lang="en-US" dirty="0"/>
              <a:t>Product development – Parks Apps, camping reservation system, GIS</a:t>
            </a:r>
          </a:p>
          <a:p>
            <a:endParaRPr lang="en-US" b="1" dirty="0">
              <a:solidFill>
                <a:schemeClr val="tx2"/>
              </a:solidFill>
            </a:endParaRPr>
          </a:p>
          <a:p>
            <a:r>
              <a:rPr lang="en-US" b="1" dirty="0">
                <a:solidFill>
                  <a:schemeClr val="tx2"/>
                </a:solidFill>
              </a:rPr>
              <a:t>Type of Work (admin)</a:t>
            </a:r>
          </a:p>
          <a:p>
            <a:pPr marL="181240" indent="-181240">
              <a:buFont typeface="Arial" panose="020B0604020202020204" pitchFamily="34" charset="0"/>
              <a:buChar char="•"/>
            </a:pPr>
            <a:r>
              <a:rPr lang="en-US" b="0" dirty="0">
                <a:solidFill>
                  <a:schemeClr val="tx2"/>
                </a:solidFill>
              </a:rPr>
              <a:t>Developing reports</a:t>
            </a:r>
          </a:p>
          <a:p>
            <a:pPr marL="181240" indent="-181240">
              <a:buFont typeface="Arial" panose="020B0604020202020204" pitchFamily="34" charset="0"/>
              <a:buChar char="•"/>
            </a:pPr>
            <a:r>
              <a:rPr lang="en-US" b="0" dirty="0">
                <a:solidFill>
                  <a:schemeClr val="tx2"/>
                </a:solidFill>
              </a:rPr>
              <a:t>Analysis, developing policy/processes</a:t>
            </a:r>
          </a:p>
          <a:p>
            <a:pPr marL="181240" indent="-181240">
              <a:buFont typeface="Arial" panose="020B0604020202020204" pitchFamily="34" charset="0"/>
              <a:buChar char="•"/>
            </a:pPr>
            <a:endParaRPr lang="en-US" b="1" dirty="0">
              <a:solidFill>
                <a:schemeClr val="tx2"/>
              </a:solidFill>
            </a:endParaRPr>
          </a:p>
          <a:p>
            <a:endParaRPr lang="en-US" b="1" dirty="0">
              <a:solidFill>
                <a:schemeClr val="tx2"/>
              </a:solidFill>
            </a:endParaRPr>
          </a:p>
          <a:p>
            <a:r>
              <a:rPr lang="en-US" b="1" dirty="0">
                <a:solidFill>
                  <a:schemeClr val="tx2"/>
                </a:solidFill>
              </a:rPr>
              <a:t>Minimum Requirements</a:t>
            </a:r>
          </a:p>
          <a:p>
            <a:endParaRPr lang="en-US" dirty="0"/>
          </a:p>
          <a:p>
            <a:pPr defTabSz="966612">
              <a:defRPr/>
            </a:pPr>
            <a:r>
              <a:rPr lang="en-US" b="1" dirty="0"/>
              <a:t>IT MQs: </a:t>
            </a:r>
            <a:r>
              <a:rPr lang="en-US" sz="1300" b="1" dirty="0"/>
              <a:t>15 semester units (or 22.5 quarter units) from an accredited college or university including at least 6 semester units (or 9 quarter units) of information technology</a:t>
            </a:r>
          </a:p>
          <a:p>
            <a:r>
              <a:rPr lang="en-US" dirty="0"/>
              <a:t>*College degree</a:t>
            </a:r>
          </a:p>
          <a:p>
            <a:r>
              <a:rPr lang="en-US" dirty="0"/>
              <a:t>2-5 years experience (Technician positions do not require a degree or previous experience) </a:t>
            </a:r>
          </a:p>
          <a:p>
            <a:endParaRPr lang="en-US" dirty="0"/>
          </a:p>
          <a:p>
            <a:pPr defTabSz="966612">
              <a:defRPr/>
            </a:pPr>
            <a:r>
              <a:rPr lang="en-US" dirty="0"/>
              <a:t>The analyst series allows a bit of flexibility.  When you see that a degree is required for some classification, you may notice that a year for year experience will be accepted in some cases. </a:t>
            </a:r>
          </a:p>
          <a:p>
            <a:pPr defTabSz="966612">
              <a:defRPr/>
            </a:pPr>
            <a:endParaRPr lang="en-US" sz="1300" b="1" dirty="0"/>
          </a:p>
          <a:p>
            <a:pPr defTabSz="966612">
              <a:defRPr/>
            </a:pPr>
            <a:endParaRPr lang="en-US" sz="1300" b="1" dirty="0"/>
          </a:p>
          <a:p>
            <a:r>
              <a:rPr lang="en-US" b="1" dirty="0"/>
              <a:t>Exams</a:t>
            </a:r>
          </a:p>
          <a:p>
            <a:r>
              <a:rPr lang="en-US" b="0" dirty="0"/>
              <a:t>General classifications, exams are available continuous and online. You could take an exam and apply for the job within the same day! </a:t>
            </a:r>
          </a:p>
        </p:txBody>
      </p:sp>
      <p:sp>
        <p:nvSpPr>
          <p:cNvPr id="4" name="Slide Number Placeholder 3"/>
          <p:cNvSpPr>
            <a:spLocks noGrp="1"/>
          </p:cNvSpPr>
          <p:nvPr>
            <p:ph type="sldNum" sz="quarter" idx="5"/>
          </p:nvPr>
        </p:nvSpPr>
        <p:spPr/>
        <p:txBody>
          <a:bodyPr/>
          <a:lstStyle/>
          <a:p>
            <a:fld id="{90CAF80E-2D6F-426B-963E-D312DB7D643A}" type="slidenum">
              <a:rPr lang="en-US" smtClean="0"/>
              <a:t>29</a:t>
            </a:fld>
            <a:endParaRPr lang="en-US"/>
          </a:p>
        </p:txBody>
      </p:sp>
    </p:spTree>
    <p:extLst>
      <p:ext uri="{BB962C8B-B14F-4D97-AF65-F5344CB8AC3E}">
        <p14:creationId xmlns:p14="http://schemas.microsoft.com/office/powerpoint/2010/main" val="28256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3</a:t>
            </a:fld>
            <a:endParaRPr lang="en-US"/>
          </a:p>
        </p:txBody>
      </p:sp>
    </p:spTree>
    <p:extLst>
      <p:ext uri="{BB962C8B-B14F-4D97-AF65-F5344CB8AC3E}">
        <p14:creationId xmlns:p14="http://schemas.microsoft.com/office/powerpoint/2010/main" val="3828698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solidFill>
                  <a:schemeClr val="tx2"/>
                </a:solidFill>
              </a:rPr>
              <a:t>Dave</a:t>
            </a:r>
          </a:p>
          <a:p>
            <a:pPr lvl="0"/>
            <a:endParaRPr lang="en-US" b="1" dirty="0">
              <a:solidFill>
                <a:schemeClr val="tx2"/>
              </a:solidFill>
            </a:endParaRPr>
          </a:p>
          <a:p>
            <a:pPr lvl="0"/>
            <a:r>
              <a:rPr lang="en-US" b="1" dirty="0">
                <a:solidFill>
                  <a:schemeClr val="tx2"/>
                </a:solidFill>
              </a:rPr>
              <a:t>Type of work: </a:t>
            </a:r>
            <a:r>
              <a:rPr lang="en-US" b="0" dirty="0">
                <a:solidFill>
                  <a:schemeClr val="tx2"/>
                </a:solidFill>
              </a:rPr>
              <a:t>Restoration, custom building, maintenance and repair, defense from affects of climate change  </a:t>
            </a:r>
            <a:endParaRPr lang="en-US" b="1" dirty="0">
              <a:solidFill>
                <a:schemeClr val="tx2"/>
              </a:solidFill>
            </a:endParaRPr>
          </a:p>
          <a:p>
            <a:endParaRPr lang="en-US" b="1" dirty="0">
              <a:solidFill>
                <a:schemeClr val="tx2"/>
              </a:solidFill>
            </a:endParaRPr>
          </a:p>
          <a:p>
            <a:r>
              <a:rPr lang="en-US" b="1" dirty="0">
                <a:solidFill>
                  <a:schemeClr val="tx2"/>
                </a:solidFill>
              </a:rPr>
              <a:t>Minimum Qualifications </a:t>
            </a:r>
          </a:p>
          <a:p>
            <a:pPr algn="ctr"/>
            <a:endParaRPr lang="en-US" sz="800" b="1" dirty="0">
              <a:solidFill>
                <a:schemeClr val="tx2"/>
              </a:solidFill>
            </a:endParaRPr>
          </a:p>
          <a:p>
            <a:pPr marL="785372" lvl="1" indent="-302066">
              <a:buFont typeface="Wingdings" panose="05000000000000000000" pitchFamily="2" charset="2"/>
              <a:buChar char="ü"/>
            </a:pPr>
            <a:r>
              <a:rPr lang="en-US" sz="1700" dirty="0"/>
              <a:t>CA driver license</a:t>
            </a:r>
          </a:p>
          <a:p>
            <a:pPr marL="785372" lvl="1" indent="-302066">
              <a:buFont typeface="Wingdings" panose="05000000000000000000" pitchFamily="2" charset="2"/>
              <a:buChar char="ü"/>
            </a:pPr>
            <a:r>
              <a:rPr lang="en-US" sz="1700" dirty="0"/>
              <a:t>18 years of age</a:t>
            </a:r>
          </a:p>
          <a:p>
            <a:pPr marL="785372" lvl="1" indent="-302066">
              <a:buFont typeface="Wingdings" panose="05000000000000000000" pitchFamily="2" charset="2"/>
              <a:buChar char="ü"/>
            </a:pPr>
            <a:r>
              <a:rPr lang="en-US" sz="1700" dirty="0"/>
              <a:t>HS diploma or equivalent </a:t>
            </a:r>
          </a:p>
          <a:p>
            <a:pPr marL="785372" lvl="1" indent="-302066">
              <a:buFont typeface="Wingdings" panose="05000000000000000000" pitchFamily="2" charset="2"/>
              <a:buChar char="ü"/>
            </a:pPr>
            <a:r>
              <a:rPr lang="en-US" sz="1700" dirty="0"/>
              <a:t>1-3 Years of experience</a:t>
            </a:r>
          </a:p>
          <a:p>
            <a:pPr marL="785372" lvl="1" indent="-302066">
              <a:buFont typeface="Wingdings" panose="05000000000000000000" pitchFamily="2" charset="2"/>
              <a:buChar char="ü"/>
            </a:pPr>
            <a:endParaRPr lang="en-US" sz="1700" dirty="0"/>
          </a:p>
          <a:p>
            <a:pPr marL="785372" lvl="1" indent="-302066">
              <a:buFont typeface="Wingdings" panose="05000000000000000000" pitchFamily="2" charset="2"/>
              <a:buChar char="ü"/>
            </a:pPr>
            <a:endParaRPr lang="en-US" sz="1700" dirty="0"/>
          </a:p>
          <a:p>
            <a:pPr lvl="1"/>
            <a:r>
              <a:rPr lang="en-US" sz="1700" b="1" dirty="0">
                <a:solidFill>
                  <a:schemeClr val="tx2"/>
                </a:solidFill>
              </a:rPr>
              <a:t>Some specific classification will also require certificates/licenses</a:t>
            </a:r>
          </a:p>
          <a:p>
            <a:pPr lvl="0"/>
            <a:endParaRPr lang="en-US" b="1" dirty="0">
              <a:solidFill>
                <a:schemeClr val="tx2"/>
              </a:solidFill>
            </a:endParaRPr>
          </a:p>
          <a:p>
            <a:pPr lvl="0"/>
            <a:r>
              <a:rPr lang="en-US" b="1" dirty="0">
                <a:solidFill>
                  <a:schemeClr val="tx2"/>
                </a:solidFill>
              </a:rPr>
              <a:t>Exams</a:t>
            </a:r>
          </a:p>
          <a:p>
            <a:pPr lvl="0"/>
            <a:r>
              <a:rPr lang="en-US" b="0" dirty="0">
                <a:solidFill>
                  <a:schemeClr val="tx2"/>
                </a:solidFill>
              </a:rPr>
              <a:t>most classifications include an exam specific to Parks and are scheduled for specific time frames throughout the year that come in cycles.  The exams can range from online with technical questions to in-person demonstration. </a:t>
            </a:r>
            <a:endParaRPr lang="en-US" b="0" dirty="0"/>
          </a:p>
        </p:txBody>
      </p:sp>
      <p:sp>
        <p:nvSpPr>
          <p:cNvPr id="4" name="Slide Number Placeholder 3"/>
          <p:cNvSpPr>
            <a:spLocks noGrp="1"/>
          </p:cNvSpPr>
          <p:nvPr>
            <p:ph type="sldNum" sz="quarter" idx="5"/>
          </p:nvPr>
        </p:nvSpPr>
        <p:spPr/>
        <p:txBody>
          <a:bodyPr/>
          <a:lstStyle/>
          <a:p>
            <a:fld id="{EB08112E-87C1-475D-BD46-E924012E4E43}" type="slidenum">
              <a:rPr lang="en-US" smtClean="0"/>
              <a:t>30</a:t>
            </a:fld>
            <a:endParaRPr lang="en-US"/>
          </a:p>
        </p:txBody>
      </p:sp>
    </p:spTree>
    <p:extLst>
      <p:ext uri="{BB962C8B-B14F-4D97-AF65-F5344CB8AC3E}">
        <p14:creationId xmlns:p14="http://schemas.microsoft.com/office/powerpoint/2010/main" val="3274710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Type of work</a:t>
            </a:r>
          </a:p>
          <a:p>
            <a:pPr defTabSz="966612">
              <a:defRPr/>
            </a:pPr>
            <a:r>
              <a:rPr lang="en-US" dirty="0"/>
              <a:t>Create educational programs for park visitors regarding the cultural, historical and natural significance of our resources  </a:t>
            </a:r>
          </a:p>
          <a:p>
            <a:endParaRPr lang="en-US" b="1" dirty="0"/>
          </a:p>
          <a:p>
            <a:endParaRPr lang="en-US" b="1" dirty="0"/>
          </a:p>
          <a:p>
            <a:r>
              <a:rPr lang="en-US" b="1" dirty="0"/>
              <a:t>Minimum Requirements</a:t>
            </a:r>
          </a:p>
          <a:p>
            <a:endParaRPr lang="en-US" dirty="0"/>
          </a:p>
          <a:p>
            <a:pPr marL="302066" indent="-302066">
              <a:buFont typeface="Arial" panose="020B0604020202020204" pitchFamily="34" charset="0"/>
              <a:buChar char="•"/>
            </a:pPr>
            <a:r>
              <a:rPr lang="en-US" sz="1700" dirty="0">
                <a:solidFill>
                  <a:srgbClr val="000000"/>
                </a:solidFill>
              </a:rPr>
              <a:t>One year of experience in research and </a:t>
            </a:r>
          </a:p>
          <a:p>
            <a:pPr lvl="1"/>
            <a:r>
              <a:rPr lang="en-US" sz="1700" dirty="0">
                <a:solidFill>
                  <a:srgbClr val="000000"/>
                </a:solidFill>
              </a:rPr>
              <a:t>development of historical or natural </a:t>
            </a:r>
          </a:p>
          <a:p>
            <a:pPr lvl="1"/>
            <a:r>
              <a:rPr lang="en-US" sz="1700" dirty="0">
                <a:solidFill>
                  <a:srgbClr val="000000"/>
                </a:solidFill>
              </a:rPr>
              <a:t>resource interpretive programs.</a:t>
            </a:r>
          </a:p>
          <a:p>
            <a:pPr marL="302066" indent="-302066">
              <a:buFont typeface="Arial" panose="020B0604020202020204" pitchFamily="34" charset="0"/>
              <a:buChar char="•"/>
            </a:pPr>
            <a:r>
              <a:rPr lang="en-US" sz="1700" dirty="0"/>
              <a:t>Graduation from college with degree in </a:t>
            </a:r>
          </a:p>
          <a:p>
            <a:pPr lvl="1"/>
            <a:r>
              <a:rPr lang="en-US" sz="1700" dirty="0"/>
              <a:t>interpretation, social sciences, natural </a:t>
            </a:r>
          </a:p>
          <a:p>
            <a:pPr lvl="1"/>
            <a:r>
              <a:rPr lang="en-US" sz="1700" dirty="0"/>
              <a:t>sciences, communications, or closely </a:t>
            </a:r>
          </a:p>
          <a:p>
            <a:pPr lvl="1"/>
            <a:r>
              <a:rPr lang="en-US" sz="1700" dirty="0"/>
              <a:t>related fields.</a:t>
            </a:r>
          </a:p>
          <a:p>
            <a:endParaRPr lang="en-US" dirty="0"/>
          </a:p>
          <a:p>
            <a:endParaRPr lang="en-US" dirty="0"/>
          </a:p>
          <a:p>
            <a:r>
              <a:rPr lang="en-US" b="1" dirty="0"/>
              <a:t>Exams</a:t>
            </a:r>
          </a:p>
          <a:p>
            <a:r>
              <a:rPr lang="en-US" dirty="0"/>
              <a:t>State Parks Specific – online with technical questions, currently the exam is scheduled for specific time frame, but our exams unit is working on pushing this out online continuous </a:t>
            </a:r>
          </a:p>
        </p:txBody>
      </p:sp>
      <p:sp>
        <p:nvSpPr>
          <p:cNvPr id="4" name="Slide Number Placeholder 3"/>
          <p:cNvSpPr>
            <a:spLocks noGrp="1"/>
          </p:cNvSpPr>
          <p:nvPr>
            <p:ph type="sldNum" sz="quarter" idx="5"/>
          </p:nvPr>
        </p:nvSpPr>
        <p:spPr/>
        <p:txBody>
          <a:bodyPr/>
          <a:lstStyle/>
          <a:p>
            <a:fld id="{EB08112E-87C1-475D-BD46-E924012E4E43}" type="slidenum">
              <a:rPr lang="en-US" smtClean="0"/>
              <a:t>31</a:t>
            </a:fld>
            <a:endParaRPr lang="en-US"/>
          </a:p>
        </p:txBody>
      </p:sp>
    </p:spTree>
    <p:extLst>
      <p:ext uri="{BB962C8B-B14F-4D97-AF65-F5344CB8AC3E}">
        <p14:creationId xmlns:p14="http://schemas.microsoft.com/office/powerpoint/2010/main" val="93392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Type of work</a:t>
            </a:r>
          </a:p>
          <a:p>
            <a:r>
              <a:rPr lang="en-US" dirty="0"/>
              <a:t>Protecting the parks and visitors. </a:t>
            </a:r>
          </a:p>
          <a:p>
            <a:r>
              <a:rPr lang="en-US" dirty="0"/>
              <a:t>Communication Operators – emergency dispatchers</a:t>
            </a:r>
          </a:p>
          <a:p>
            <a:r>
              <a:rPr lang="en-US" dirty="0"/>
              <a:t>SPPO – rangers/lifeguards (k-9 units, beach, boat, OHV ) patrols, arrests, engagement with park visitors through educational interpretation  </a:t>
            </a:r>
          </a:p>
          <a:p>
            <a:endParaRPr lang="en-US" b="1" dirty="0"/>
          </a:p>
          <a:p>
            <a:endParaRPr lang="en-US" b="1" dirty="0"/>
          </a:p>
          <a:p>
            <a:r>
              <a:rPr lang="en-US" b="1" dirty="0"/>
              <a:t>Minimum Requirements</a:t>
            </a:r>
            <a:r>
              <a:rPr lang="en-US" dirty="0"/>
              <a:t>: </a:t>
            </a:r>
          </a:p>
          <a:p>
            <a:r>
              <a:rPr lang="en-US" dirty="0"/>
              <a:t>SPPO - </a:t>
            </a:r>
          </a:p>
          <a:p>
            <a:pPr marL="181240" indent="-181240">
              <a:buFont typeface="Arial" panose="020B0604020202020204" pitchFamily="34" charset="0"/>
              <a:buChar char="•"/>
            </a:pPr>
            <a:r>
              <a:rPr lang="en-US" dirty="0"/>
              <a:t>18 years of age</a:t>
            </a:r>
          </a:p>
          <a:p>
            <a:pPr marL="181240" indent="-181240">
              <a:buFont typeface="Arial" panose="020B0604020202020204" pitchFamily="34" charset="0"/>
              <a:buChar char="•"/>
            </a:pPr>
            <a:r>
              <a:rPr lang="en-US" dirty="0"/>
              <a:t>60 semester units from any accredited college/university/tech school (need at least 21 general ed credits)</a:t>
            </a:r>
          </a:p>
          <a:p>
            <a:pPr marL="181240" indent="-181240">
              <a:buFont typeface="Arial" panose="020B0604020202020204" pitchFamily="34" charset="0"/>
              <a:buChar char="•"/>
            </a:pPr>
            <a:r>
              <a:rPr lang="en-US" dirty="0"/>
              <a:t>Valid California DL</a:t>
            </a:r>
          </a:p>
          <a:p>
            <a:pPr marL="181240" indent="-181240">
              <a:buFont typeface="Arial" panose="020B0604020202020204" pitchFamily="34" charset="0"/>
              <a:buChar char="•"/>
            </a:pPr>
            <a:r>
              <a:rPr lang="en-US" dirty="0"/>
              <a:t>No previous experience needed – we train you on everything at our own Academy </a:t>
            </a:r>
          </a:p>
          <a:p>
            <a:pPr marL="181240" indent="-181240">
              <a:buFont typeface="Arial" panose="020B0604020202020204" pitchFamily="34" charset="0"/>
              <a:buChar char="•"/>
            </a:pPr>
            <a:endParaRPr lang="en-US" dirty="0"/>
          </a:p>
          <a:p>
            <a:r>
              <a:rPr lang="en-US" dirty="0"/>
              <a:t>Comms – </a:t>
            </a:r>
          </a:p>
          <a:p>
            <a:pPr marL="181240" indent="-181240">
              <a:buFont typeface="Arial" panose="020B0604020202020204" pitchFamily="34" charset="0"/>
              <a:buChar char="•"/>
            </a:pPr>
            <a:r>
              <a:rPr lang="en-US" dirty="0"/>
              <a:t>1 year of dispatch work or 2 years of managing a public phone (customer service line)</a:t>
            </a:r>
          </a:p>
          <a:p>
            <a:pPr marL="181240" indent="-181240">
              <a:buFont typeface="Arial" panose="020B0604020202020204" pitchFamily="34" charset="0"/>
              <a:buChar char="•"/>
            </a:pPr>
            <a:r>
              <a:rPr lang="en-US" dirty="0"/>
              <a:t>Highschool or equivalent </a:t>
            </a:r>
          </a:p>
          <a:p>
            <a:pPr marL="181240" indent="-181240">
              <a:buFont typeface="Arial" panose="020B0604020202020204" pitchFamily="34" charset="0"/>
              <a:buChar char="•"/>
            </a:pPr>
            <a:endParaRPr lang="en-US" dirty="0"/>
          </a:p>
          <a:p>
            <a:r>
              <a:rPr lang="en-US" b="1" dirty="0"/>
              <a:t>Exam</a:t>
            </a:r>
          </a:p>
          <a:p>
            <a:r>
              <a:rPr lang="en-US" dirty="0"/>
              <a:t>Parks specific, In-person, technical questions –  POST written exam and must also pass a physical agility test and background for cadets prior to joining academy; </a:t>
            </a:r>
            <a:r>
              <a:rPr lang="en-US" dirty="0" err="1"/>
              <a:t>Communbication</a:t>
            </a:r>
            <a:r>
              <a:rPr lang="en-US" dirty="0"/>
              <a:t> operators have one year to complete the POST exam after being hired.   </a:t>
            </a:r>
          </a:p>
        </p:txBody>
      </p:sp>
      <p:sp>
        <p:nvSpPr>
          <p:cNvPr id="4" name="Slide Number Placeholder 3"/>
          <p:cNvSpPr>
            <a:spLocks noGrp="1"/>
          </p:cNvSpPr>
          <p:nvPr>
            <p:ph type="sldNum" sz="quarter" idx="5"/>
          </p:nvPr>
        </p:nvSpPr>
        <p:spPr/>
        <p:txBody>
          <a:bodyPr/>
          <a:lstStyle/>
          <a:p>
            <a:fld id="{90CAF80E-2D6F-426B-963E-D312DB7D643A}" type="slidenum">
              <a:rPr lang="en-US" smtClean="0"/>
              <a:t>32</a:t>
            </a:fld>
            <a:endParaRPr lang="en-US"/>
          </a:p>
        </p:txBody>
      </p:sp>
    </p:spTree>
    <p:extLst>
      <p:ext uri="{BB962C8B-B14F-4D97-AF65-F5344CB8AC3E}">
        <p14:creationId xmlns:p14="http://schemas.microsoft.com/office/powerpoint/2010/main" val="1967350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Type of work</a:t>
            </a:r>
          </a:p>
          <a:p>
            <a:endParaRPr lang="en-US" b="1" dirty="0"/>
          </a:p>
          <a:p>
            <a:r>
              <a:rPr lang="en-US" dirty="0"/>
              <a:t>Fundamental in developing policy that helps protect public land from the effects of climate change, human health against invasive species of plants and animals, health of wildlife (plants and animals) against invasive species as well as humans</a:t>
            </a:r>
          </a:p>
          <a:p>
            <a:endParaRPr lang="en-US" b="1" dirty="0"/>
          </a:p>
          <a:p>
            <a:r>
              <a:rPr lang="en-US" b="1" dirty="0"/>
              <a:t>Minimum Requirements</a:t>
            </a:r>
          </a:p>
          <a:p>
            <a:endParaRPr lang="en-US" dirty="0"/>
          </a:p>
          <a:p>
            <a:pPr marL="302066" indent="-302066">
              <a:buFont typeface="Wingdings" panose="05000000000000000000" pitchFamily="2" charset="2"/>
              <a:buChar char="§"/>
            </a:pPr>
            <a:r>
              <a:rPr lang="en-US" sz="1700" dirty="0">
                <a:solidFill>
                  <a:schemeClr val="tx2"/>
                </a:solidFill>
              </a:rPr>
              <a:t>A bachelors of science degree in a science related field:</a:t>
            </a:r>
          </a:p>
          <a:p>
            <a:endParaRPr lang="en-US" sz="1700" dirty="0">
              <a:solidFill>
                <a:schemeClr val="tx2"/>
              </a:solidFill>
            </a:endParaRPr>
          </a:p>
          <a:p>
            <a:pPr lvl="1"/>
            <a:r>
              <a:rPr lang="en-US" sz="1700" dirty="0">
                <a:solidFill>
                  <a:schemeClr val="tx2"/>
                </a:solidFill>
              </a:rPr>
              <a:t>Majors include biological, chemical, physical or environmental science, soil science, water science, hydrology, agronomy, natural resource science, environmental or public health, physical geography, or a closely related scientific degree</a:t>
            </a:r>
          </a:p>
          <a:p>
            <a:pPr lvl="1"/>
            <a:endParaRPr lang="en-US" sz="1700" dirty="0">
              <a:solidFill>
                <a:schemeClr val="tx2"/>
              </a:solidFill>
            </a:endParaRPr>
          </a:p>
          <a:p>
            <a:pPr lvl="1"/>
            <a:r>
              <a:rPr lang="en-US" sz="1700" dirty="0">
                <a:solidFill>
                  <a:schemeClr val="tx2"/>
                </a:solidFill>
              </a:rPr>
              <a:t>Note – registered seniors can apply </a:t>
            </a:r>
          </a:p>
          <a:p>
            <a:pPr marL="302066" indent="-302066">
              <a:buFont typeface="Arial" panose="020B0604020202020204" pitchFamily="34" charset="0"/>
              <a:buChar char="•"/>
            </a:pPr>
            <a:r>
              <a:rPr lang="en-US" sz="1700" dirty="0">
                <a:solidFill>
                  <a:schemeClr val="tx2"/>
                </a:solidFill>
              </a:rPr>
              <a:t>No previous experience – 2 years experience </a:t>
            </a:r>
          </a:p>
          <a:p>
            <a:endParaRPr lang="en-US" dirty="0"/>
          </a:p>
          <a:p>
            <a:r>
              <a:rPr lang="en-US" b="1" dirty="0"/>
              <a:t>Exams</a:t>
            </a:r>
          </a:p>
          <a:p>
            <a:r>
              <a:rPr lang="en-US" dirty="0"/>
              <a:t>Online continuous – technical questions. Take the exam and apply for the job in the same day! </a:t>
            </a:r>
          </a:p>
        </p:txBody>
      </p:sp>
      <p:sp>
        <p:nvSpPr>
          <p:cNvPr id="4" name="Slide Number Placeholder 3"/>
          <p:cNvSpPr>
            <a:spLocks noGrp="1"/>
          </p:cNvSpPr>
          <p:nvPr>
            <p:ph type="sldNum" sz="quarter" idx="10"/>
          </p:nvPr>
        </p:nvSpPr>
        <p:spPr/>
        <p:txBody>
          <a:bodyPr/>
          <a:lstStyle/>
          <a:p>
            <a:pPr defTabSz="483306">
              <a:defRPr/>
            </a:pPr>
            <a:fld id="{EB08112E-87C1-475D-BD46-E924012E4E43}" type="slidenum">
              <a:rPr lang="en-US" sz="1400">
                <a:solidFill>
                  <a:prstClr val="black"/>
                </a:solidFill>
                <a:latin typeface="Calibri" panose="020F0502020204030204"/>
              </a:rPr>
              <a:pPr defTabSz="483306">
                <a:defRPr/>
              </a:pPr>
              <a:t>33</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433495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 is a lot of flexibility with seasonal hires.  No exam. You can apply directly and in some cases get hired on the spot.  You can negotiate your work hours with the hiring managers.  You can negotiate with the hiring manager to create your own duty statement to help you gain the type of experience you need for your chosen career path.  While the department doesn’t have an official internship program, you can work with the hiring manager for a paid internship as a seasonal. </a:t>
            </a:r>
          </a:p>
          <a:p>
            <a:endParaRPr lang="en-US" dirty="0"/>
          </a:p>
          <a:p>
            <a:r>
              <a:rPr lang="en-US" dirty="0"/>
              <a:t>Seasonal staff typically make anywhere from $13 - $20 per hour. </a:t>
            </a:r>
          </a:p>
        </p:txBody>
      </p:sp>
      <p:sp>
        <p:nvSpPr>
          <p:cNvPr id="4" name="Slide Number Placeholder 3"/>
          <p:cNvSpPr>
            <a:spLocks noGrp="1"/>
          </p:cNvSpPr>
          <p:nvPr>
            <p:ph type="sldNum" sz="quarter" idx="10"/>
          </p:nvPr>
        </p:nvSpPr>
        <p:spPr/>
        <p:txBody>
          <a:bodyPr/>
          <a:lstStyle/>
          <a:p>
            <a:pPr defTabSz="483306">
              <a:defRPr/>
            </a:pPr>
            <a:fld id="{EB08112E-87C1-475D-BD46-E924012E4E43}" type="slidenum">
              <a:rPr lang="en-US" sz="1400">
                <a:solidFill>
                  <a:prstClr val="black"/>
                </a:solidFill>
                <a:latin typeface="Calibri" panose="020F0502020204030204"/>
              </a:rPr>
              <a:pPr defTabSz="483306">
                <a:defRPr/>
              </a:pPr>
              <a:t>34</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2936086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Xochi</a:t>
            </a:r>
          </a:p>
          <a:p>
            <a:endParaRPr lang="en-US" dirty="0"/>
          </a:p>
          <a:p>
            <a:r>
              <a:rPr lang="en-US" dirty="0"/>
              <a:t>Thank you for letting me be a part of your day. </a:t>
            </a:r>
          </a:p>
        </p:txBody>
      </p:sp>
      <p:sp>
        <p:nvSpPr>
          <p:cNvPr id="4" name="Slide Number Placeholder 3"/>
          <p:cNvSpPr>
            <a:spLocks noGrp="1"/>
          </p:cNvSpPr>
          <p:nvPr>
            <p:ph type="sldNum" sz="quarter" idx="5"/>
          </p:nvPr>
        </p:nvSpPr>
        <p:spPr/>
        <p:txBody>
          <a:bodyPr/>
          <a:lstStyle/>
          <a:p>
            <a:fld id="{90CAF80E-2D6F-426B-963E-D312DB7D643A}" type="slidenum">
              <a:rPr lang="en-US" smtClean="0"/>
              <a:t>35</a:t>
            </a:fld>
            <a:endParaRPr lang="en-US"/>
          </a:p>
        </p:txBody>
      </p:sp>
    </p:spTree>
    <p:extLst>
      <p:ext uri="{BB962C8B-B14F-4D97-AF65-F5344CB8AC3E}">
        <p14:creationId xmlns:p14="http://schemas.microsoft.com/office/powerpoint/2010/main" val="390200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Carly </a:t>
            </a:r>
          </a:p>
        </p:txBody>
      </p:sp>
      <p:sp>
        <p:nvSpPr>
          <p:cNvPr id="4" name="Slide Number Placeholder 3"/>
          <p:cNvSpPr>
            <a:spLocks noGrp="1"/>
          </p:cNvSpPr>
          <p:nvPr>
            <p:ph type="sldNum" sz="quarter" idx="5"/>
          </p:nvPr>
        </p:nvSpPr>
        <p:spPr/>
        <p:txBody>
          <a:bodyPr/>
          <a:lstStyle/>
          <a:p>
            <a:fld id="{90CAF80E-2D6F-426B-963E-D312DB7D643A}" type="slidenum">
              <a:rPr lang="en-US" smtClean="0"/>
              <a:t>36</a:t>
            </a:fld>
            <a:endParaRPr lang="en-US"/>
          </a:p>
        </p:txBody>
      </p:sp>
    </p:spTree>
    <p:extLst>
      <p:ext uri="{BB962C8B-B14F-4D97-AF65-F5344CB8AC3E}">
        <p14:creationId xmlns:p14="http://schemas.microsoft.com/office/powerpoint/2010/main" val="620877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EB08112E-87C1-475D-BD46-E924012E4E43}" type="slidenum">
              <a:rPr lang="en-US" smtClean="0"/>
              <a:t>4</a:t>
            </a:fld>
            <a:endParaRPr lang="en-US"/>
          </a:p>
        </p:txBody>
      </p:sp>
    </p:spTree>
    <p:extLst>
      <p:ext uri="{BB962C8B-B14F-4D97-AF65-F5344CB8AC3E}">
        <p14:creationId xmlns:p14="http://schemas.microsoft.com/office/powerpoint/2010/main" val="1821122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sz="1300" dirty="0"/>
          </a:p>
          <a:p>
            <a:pPr>
              <a:buFont typeface="Wingdings" panose="05000000000000000000" pitchFamily="2" charset="2"/>
              <a:buChar char="§"/>
            </a:pPr>
            <a:r>
              <a:rPr lang="en-US" sz="1300" dirty="0"/>
              <a:t>Positions available in wide areas of study</a:t>
            </a:r>
          </a:p>
          <a:p>
            <a:pPr>
              <a:buFont typeface="Wingdings" panose="05000000000000000000" pitchFamily="2" charset="2"/>
              <a:buChar char="§"/>
            </a:pPr>
            <a:r>
              <a:rPr lang="en-US" sz="1300" dirty="0"/>
              <a:t>Opportunities available for all experience levels and education levels</a:t>
            </a:r>
          </a:p>
          <a:p>
            <a:pPr>
              <a:buFont typeface="Wingdings" panose="05000000000000000000" pitchFamily="2" charset="2"/>
              <a:buChar char="§"/>
            </a:pPr>
            <a:r>
              <a:rPr lang="en-US" sz="1300" dirty="0"/>
              <a:t>280 different locations throughout the state to choose from!</a:t>
            </a:r>
          </a:p>
          <a:p>
            <a:pPr>
              <a:buFont typeface="Wingdings" panose="05000000000000000000" pitchFamily="2" charset="2"/>
              <a:buChar char="§"/>
            </a:pPr>
            <a:r>
              <a:rPr lang="en-US" sz="1300" dirty="0"/>
              <a:t>Our mission is to protect California’s natural, historical and cultural resources</a:t>
            </a:r>
          </a:p>
          <a:p>
            <a:pPr>
              <a:buFont typeface="Wingdings" panose="05000000000000000000" pitchFamily="2" charset="2"/>
              <a:buChar char="§"/>
            </a:pPr>
            <a:endParaRPr lang="en-US" sz="1300" dirty="0"/>
          </a:p>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5</a:t>
            </a:fld>
            <a:endParaRPr lang="en-US"/>
          </a:p>
        </p:txBody>
      </p:sp>
    </p:spTree>
    <p:extLst>
      <p:ext uri="{BB962C8B-B14F-4D97-AF65-F5344CB8AC3E}">
        <p14:creationId xmlns:p14="http://schemas.microsoft.com/office/powerpoint/2010/main" val="13344678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State of California offers many benefits that allow you to have the comfortable lifestyle and stability. From competitive salaries, excellent retirement, and coverage for your family. You also have the option to telework, earn pay differentials for high cost of living areas, bi-lingual abilities, and you can also earn overtime or holiday pay. </a:t>
            </a:r>
          </a:p>
          <a:p>
            <a:endParaRPr lang="en-US" dirty="0"/>
          </a:p>
          <a:p>
            <a:r>
              <a:rPr lang="en-US" dirty="0"/>
              <a:t>CSP’s goal is to ensure that our workforce is reflective of California’s diversity. This means access to parks and Parks Jobs. </a:t>
            </a:r>
          </a:p>
          <a:p>
            <a:endParaRPr lang="en-US" dirty="0"/>
          </a:p>
          <a:p>
            <a:r>
              <a:rPr lang="en-US" dirty="0"/>
              <a:t>For those that are mission centric in their job searching, our mission is to preserve California’s precious natural, historical and cultural resources.</a:t>
            </a:r>
          </a:p>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6</a:t>
            </a:fld>
            <a:endParaRPr lang="en-US"/>
          </a:p>
        </p:txBody>
      </p:sp>
    </p:spTree>
    <p:extLst>
      <p:ext uri="{BB962C8B-B14F-4D97-AF65-F5344CB8AC3E}">
        <p14:creationId xmlns:p14="http://schemas.microsoft.com/office/powerpoint/2010/main" val="2231832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700" dirty="0"/>
              <a:t>What can you do with your account? </a:t>
            </a:r>
          </a:p>
          <a:p>
            <a:pPr marL="311233" indent="-311233">
              <a:buFont typeface="Arial" panose="020B0604020202020204" pitchFamily="34" charset="0"/>
              <a:buChar char="•"/>
            </a:pPr>
            <a:r>
              <a:rPr lang="en-US" sz="1500" dirty="0"/>
              <a:t>Create and Save Documents</a:t>
            </a:r>
          </a:p>
          <a:p>
            <a:pPr marL="311233" indent="-311233">
              <a:buFont typeface="Arial" panose="020B0604020202020204" pitchFamily="34" charset="0"/>
              <a:buChar char="•"/>
            </a:pPr>
            <a:r>
              <a:rPr lang="en-US" sz="1500" dirty="0"/>
              <a:t>Save multiple application templates</a:t>
            </a:r>
          </a:p>
          <a:p>
            <a:pPr marL="311233" indent="-311233">
              <a:buFont typeface="Arial" panose="020B0604020202020204" pitchFamily="34" charset="0"/>
              <a:buChar char="•"/>
            </a:pPr>
            <a:r>
              <a:rPr lang="en-US" sz="1500" dirty="0"/>
              <a:t>Keep personal information current</a:t>
            </a:r>
          </a:p>
          <a:p>
            <a:pPr marL="311233" indent="-311233">
              <a:buFont typeface="Arial" panose="020B0604020202020204" pitchFamily="34" charset="0"/>
              <a:buChar char="•"/>
            </a:pPr>
            <a:r>
              <a:rPr lang="en-US" sz="1500" dirty="0"/>
              <a:t>Save potential job opportunities </a:t>
            </a:r>
          </a:p>
          <a:p>
            <a:endParaRPr lang="en-US" sz="1500" dirty="0"/>
          </a:p>
          <a:p>
            <a:endParaRPr lang="en-US" sz="1500" dirty="0"/>
          </a:p>
          <a:p>
            <a:r>
              <a:rPr lang="en-US" sz="1500" dirty="0"/>
              <a:t>Benefits of a CalCareers account:</a:t>
            </a:r>
          </a:p>
          <a:p>
            <a:pPr marL="311233" indent="-311233">
              <a:buFont typeface="Arial" panose="020B0604020202020204" pitchFamily="34" charset="0"/>
              <a:buChar char="•"/>
            </a:pPr>
            <a:r>
              <a:rPr lang="en-US" dirty="0"/>
              <a:t>Be contacted by employers</a:t>
            </a:r>
          </a:p>
          <a:p>
            <a:pPr marL="311233" indent="-311233">
              <a:buFont typeface="Arial" panose="020B0604020202020204" pitchFamily="34" charset="0"/>
              <a:buChar char="•"/>
            </a:pPr>
            <a:r>
              <a:rPr lang="en-US" dirty="0"/>
              <a:t>Stay up-to-date with new job opportunities</a:t>
            </a:r>
          </a:p>
          <a:p>
            <a:pPr marL="311233" indent="-311233">
              <a:buFont typeface="Arial" panose="020B0604020202020204" pitchFamily="34" charset="0"/>
              <a:buChar char="•"/>
            </a:pPr>
            <a:r>
              <a:rPr lang="en-US" dirty="0"/>
              <a:t>Submit multiple applications at once for both exams and job vacancies </a:t>
            </a:r>
          </a:p>
          <a:p>
            <a:pPr marL="311233" indent="-311233">
              <a:buFont typeface="Arial" panose="020B0604020202020204" pitchFamily="34" charset="0"/>
              <a:buChar char="•"/>
            </a:pPr>
            <a:endParaRPr lang="en-US" dirty="0"/>
          </a:p>
          <a:p>
            <a:pPr fontAlgn="base"/>
            <a:r>
              <a:rPr lang="en-US" dirty="0"/>
              <a:t>Exams! State examinations are a way to ensure that fair and equal hiring practices are followed as well as gauge whether a candidate meets the minimum qualifications for a specific classification.</a:t>
            </a:r>
          </a:p>
          <a:p>
            <a:pPr fontAlgn="base"/>
            <a:r>
              <a:rPr lang="en-US" dirty="0"/>
              <a:t> </a:t>
            </a:r>
          </a:p>
          <a:p>
            <a:pPr fontAlgn="base"/>
            <a:r>
              <a:rPr lang="en-US" dirty="0"/>
              <a:t>Each classification will have its very own exam associated with it. </a:t>
            </a:r>
          </a:p>
          <a:p>
            <a:pPr fontAlgn="base"/>
            <a:r>
              <a:rPr lang="en-US" dirty="0"/>
              <a:t>Apply for the job – You are now list eligible.  Please note, Hiring managers must select applicants from an eligibility.  Its not like private sector where anyone can send in an app and get hired.   </a:t>
            </a:r>
          </a:p>
          <a:p>
            <a:pPr fontAlgn="base"/>
            <a:endParaRPr lang="en-US" dirty="0"/>
          </a:p>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7</a:t>
            </a:fld>
            <a:endParaRPr lang="en-US"/>
          </a:p>
        </p:txBody>
      </p:sp>
    </p:spTree>
    <p:extLst>
      <p:ext uri="{BB962C8B-B14F-4D97-AF65-F5344CB8AC3E}">
        <p14:creationId xmlns:p14="http://schemas.microsoft.com/office/powerpoint/2010/main" val="3372663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Humboldt Redwoods SP</a:t>
            </a:r>
          </a:p>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8</a:t>
            </a:fld>
            <a:endParaRPr lang="en-US"/>
          </a:p>
        </p:txBody>
      </p:sp>
    </p:spTree>
    <p:extLst>
      <p:ext uri="{BB962C8B-B14F-4D97-AF65-F5344CB8AC3E}">
        <p14:creationId xmlns:p14="http://schemas.microsoft.com/office/powerpoint/2010/main" val="1571893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has access to your CalCareers account – only you. </a:t>
            </a:r>
          </a:p>
          <a:p>
            <a:r>
              <a:rPr lang="en-US" dirty="0"/>
              <a:t>9 fields to complete, all about you </a:t>
            </a:r>
          </a:p>
          <a:p>
            <a:endParaRPr lang="en-US" dirty="0"/>
          </a:p>
          <a:p>
            <a:r>
              <a:rPr lang="en-US" dirty="0"/>
              <a:t>This is your contact information that hiring managers will use to connect with you. </a:t>
            </a:r>
          </a:p>
          <a:p>
            <a:endParaRPr lang="en-US" dirty="0"/>
          </a:p>
        </p:txBody>
      </p:sp>
      <p:sp>
        <p:nvSpPr>
          <p:cNvPr id="4" name="Slide Number Placeholder 3"/>
          <p:cNvSpPr>
            <a:spLocks noGrp="1"/>
          </p:cNvSpPr>
          <p:nvPr>
            <p:ph type="sldNum" sz="quarter" idx="5"/>
          </p:nvPr>
        </p:nvSpPr>
        <p:spPr/>
        <p:txBody>
          <a:bodyPr/>
          <a:lstStyle/>
          <a:p>
            <a:fld id="{90CAF80E-2D6F-426B-963E-D312DB7D643A}" type="slidenum">
              <a:rPr lang="en-US" smtClean="0"/>
              <a:t>9</a:t>
            </a:fld>
            <a:endParaRPr lang="en-US"/>
          </a:p>
        </p:txBody>
      </p:sp>
    </p:spTree>
    <p:extLst>
      <p:ext uri="{BB962C8B-B14F-4D97-AF65-F5344CB8AC3E}">
        <p14:creationId xmlns:p14="http://schemas.microsoft.com/office/powerpoint/2010/main" val="52747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B211-6899-4148-84E9-BF86500640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EA74D5-AAD7-4E17-BBD1-05F56FE078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2C1AC0-9D89-4B3B-88C2-529E9A011625}"/>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5" name="Footer Placeholder 4">
            <a:extLst>
              <a:ext uri="{FF2B5EF4-FFF2-40B4-BE49-F238E27FC236}">
                <a16:creationId xmlns:a16="http://schemas.microsoft.com/office/drawing/2014/main" id="{43ECD6F8-65F3-4EC8-AC84-32E1EF7CC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30FD9-2EBE-4159-AE50-5A39A5786C97}"/>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365199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5D9A-093B-4DE6-B28E-96EB9504C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49756B-EB5A-4DE4-BFD4-1DD53B69A5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BF289F-4533-4C5F-9CBF-762FB9334A8E}"/>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5" name="Footer Placeholder 4">
            <a:extLst>
              <a:ext uri="{FF2B5EF4-FFF2-40B4-BE49-F238E27FC236}">
                <a16:creationId xmlns:a16="http://schemas.microsoft.com/office/drawing/2014/main" id="{7B5C615E-651D-44F5-963A-A03B755298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C39FD-A159-4CA0-9469-CB27D1F45353}"/>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3535886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12DC82-33E7-4DAB-8BF3-96F398EB59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4401EE-CC0E-49DE-ADFC-D5EA130F95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6967-0768-424D-AC68-A10B74A6C88D}"/>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5" name="Footer Placeholder 4">
            <a:extLst>
              <a:ext uri="{FF2B5EF4-FFF2-40B4-BE49-F238E27FC236}">
                <a16:creationId xmlns:a16="http://schemas.microsoft.com/office/drawing/2014/main" id="{7E0CFF30-0C5C-4F53-B76C-16FB7B883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4067F-79E7-4F7B-8561-815B513BD964}"/>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422436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21BEB-D70D-4197-8785-147CC033A9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235533-D406-4E38-A81A-8C5F93863B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060A96-7C8F-470E-A592-BB7CB86BCD40}"/>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5" name="Footer Placeholder 4">
            <a:extLst>
              <a:ext uri="{FF2B5EF4-FFF2-40B4-BE49-F238E27FC236}">
                <a16:creationId xmlns:a16="http://schemas.microsoft.com/office/drawing/2014/main" id="{8C199856-8756-4445-AE2B-C2C70405F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85130-2D7F-43DA-8077-879424D804DE}"/>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679091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BDE01-B738-4331-A657-6F53D86282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6F1AE5-6CA4-4CC8-8A90-0321562A23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26201-3B68-4C48-BE10-AC3D3D307059}"/>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5" name="Footer Placeholder 4">
            <a:extLst>
              <a:ext uri="{FF2B5EF4-FFF2-40B4-BE49-F238E27FC236}">
                <a16:creationId xmlns:a16="http://schemas.microsoft.com/office/drawing/2014/main" id="{F60D2323-0600-4AC7-9829-65CA77D482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1BD54-F5A5-4929-B7B1-5F74E6A01FBC}"/>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294896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424F-528F-4CD5-82BB-144781064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12346D-F144-43F2-85F5-5328158AE7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800EC9-2270-4D31-8549-B159917E5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9CDCD6-8C1B-4757-BEA1-6E7CFAE94A3B}"/>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6" name="Footer Placeholder 5">
            <a:extLst>
              <a:ext uri="{FF2B5EF4-FFF2-40B4-BE49-F238E27FC236}">
                <a16:creationId xmlns:a16="http://schemas.microsoft.com/office/drawing/2014/main" id="{A23D40D6-C8FE-4003-B576-17C06E749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921DD8-ACA1-4B14-BA79-18715A2A898D}"/>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3437209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AB1FB-095E-4F6C-8909-1C25411F9D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59735E-D0A4-486A-AEE0-17B3ADDBC5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FA836B-A2DA-4426-A3D5-A7A8A55414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8858DC-0BEA-4323-B9FB-02B6A3840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3D7891-D8D9-43E7-9FD8-D36D5C4E38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3D6039-2D73-4538-98D9-C49DECC6BBF6}"/>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8" name="Footer Placeholder 7">
            <a:extLst>
              <a:ext uri="{FF2B5EF4-FFF2-40B4-BE49-F238E27FC236}">
                <a16:creationId xmlns:a16="http://schemas.microsoft.com/office/drawing/2014/main" id="{D6D714E1-7633-4C4C-99B5-45F299EFF7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4FC73A-6AD2-4CE7-AD8D-D7208585A3F7}"/>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2288172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AC6C-6A70-4805-B03E-726FF00557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373FF7-89DB-4AC9-BA31-2A4395A424BF}"/>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4" name="Footer Placeholder 3">
            <a:extLst>
              <a:ext uri="{FF2B5EF4-FFF2-40B4-BE49-F238E27FC236}">
                <a16:creationId xmlns:a16="http://schemas.microsoft.com/office/drawing/2014/main" id="{8083C779-77D4-40A3-838B-30346CCAB7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DBCF29-62C1-4F28-993D-D5E888B7CAB7}"/>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1380281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AD2117-8D25-458A-9F6B-8EB71D48466D}"/>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3" name="Footer Placeholder 2">
            <a:extLst>
              <a:ext uri="{FF2B5EF4-FFF2-40B4-BE49-F238E27FC236}">
                <a16:creationId xmlns:a16="http://schemas.microsoft.com/office/drawing/2014/main" id="{BF51C21E-A804-4ACA-8BB4-76299A20D4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BFB332-992D-41AB-B9E5-98945256A835}"/>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173739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516B7-603B-42F6-96BA-36945C33B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B0B303-AC14-4A9B-A813-96F6F5B5E6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B3F4B5-C3D7-4182-9B82-1D376BCF1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1B45-D596-4E12-AC3A-47C0FC605489}"/>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6" name="Footer Placeholder 5">
            <a:extLst>
              <a:ext uri="{FF2B5EF4-FFF2-40B4-BE49-F238E27FC236}">
                <a16:creationId xmlns:a16="http://schemas.microsoft.com/office/drawing/2014/main" id="{57A17061-AB61-4D61-944B-F54C6F5E19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16AA1-3FFA-42FB-85FB-F755942E59ED}"/>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3963123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27191-D32E-474B-AF34-258A07A7B5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0B87EF-2BF8-4C60-A9F7-EF9A1A28AA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0BEAF6-C7B5-4062-8732-927511AE8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A8B46-C1EA-4C47-8D44-70A075CF04AC}"/>
              </a:ext>
            </a:extLst>
          </p:cNvPr>
          <p:cNvSpPr>
            <a:spLocks noGrp="1"/>
          </p:cNvSpPr>
          <p:nvPr>
            <p:ph type="dt" sz="half" idx="10"/>
          </p:nvPr>
        </p:nvSpPr>
        <p:spPr/>
        <p:txBody>
          <a:bodyPr/>
          <a:lstStyle/>
          <a:p>
            <a:fld id="{B9E2B11A-C235-444B-AEBC-92266EAAC4EE}" type="datetimeFigureOut">
              <a:rPr lang="en-US" smtClean="0"/>
              <a:t>12/13/2021</a:t>
            </a:fld>
            <a:endParaRPr lang="en-US"/>
          </a:p>
        </p:txBody>
      </p:sp>
      <p:sp>
        <p:nvSpPr>
          <p:cNvPr id="6" name="Footer Placeholder 5">
            <a:extLst>
              <a:ext uri="{FF2B5EF4-FFF2-40B4-BE49-F238E27FC236}">
                <a16:creationId xmlns:a16="http://schemas.microsoft.com/office/drawing/2014/main" id="{6C5964A3-74A8-4248-B64D-A4E4AC5B3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B9DF6-1A39-4192-B24A-7F05E9F1D230}"/>
              </a:ext>
            </a:extLst>
          </p:cNvPr>
          <p:cNvSpPr>
            <a:spLocks noGrp="1"/>
          </p:cNvSpPr>
          <p:nvPr>
            <p:ph type="sldNum" sz="quarter" idx="12"/>
          </p:nvPr>
        </p:nvSpPr>
        <p:spPr/>
        <p:txBody>
          <a:bodyPr/>
          <a:lstStyle/>
          <a:p>
            <a:fld id="{E3310AF9-C65F-4F3A-AAC2-BDB79942BFBF}" type="slidenum">
              <a:rPr lang="en-US" smtClean="0"/>
              <a:t>‹#›</a:t>
            </a:fld>
            <a:endParaRPr lang="en-US"/>
          </a:p>
        </p:txBody>
      </p:sp>
    </p:spTree>
    <p:extLst>
      <p:ext uri="{BB962C8B-B14F-4D97-AF65-F5344CB8AC3E}">
        <p14:creationId xmlns:p14="http://schemas.microsoft.com/office/powerpoint/2010/main" val="3418483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5170E3-E569-4F4E-B3DE-DC5A5C85C5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DA8838-6082-4074-A5E6-59928B4A98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5BC600-EC7D-4486-BF87-B516CA5ED1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2B11A-C235-444B-AEBC-92266EAAC4EE}" type="datetimeFigureOut">
              <a:rPr lang="en-US" smtClean="0"/>
              <a:t>12/13/2021</a:t>
            </a:fld>
            <a:endParaRPr lang="en-US"/>
          </a:p>
        </p:txBody>
      </p:sp>
      <p:sp>
        <p:nvSpPr>
          <p:cNvPr id="5" name="Footer Placeholder 4">
            <a:extLst>
              <a:ext uri="{FF2B5EF4-FFF2-40B4-BE49-F238E27FC236}">
                <a16:creationId xmlns:a16="http://schemas.microsoft.com/office/drawing/2014/main" id="{6F02BACC-5119-4506-A592-0A222528F4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E0EFBC-B767-4044-99A2-76CBFAE19F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10AF9-C65F-4F3A-AAC2-BDB79942BFBF}" type="slidenum">
              <a:rPr lang="en-US" smtClean="0"/>
              <a:t>‹#›</a:t>
            </a:fld>
            <a:endParaRPr lang="en-US"/>
          </a:p>
        </p:txBody>
      </p:sp>
    </p:spTree>
    <p:extLst>
      <p:ext uri="{BB962C8B-B14F-4D97-AF65-F5344CB8AC3E}">
        <p14:creationId xmlns:p14="http://schemas.microsoft.com/office/powerpoint/2010/main" val="1763855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hyperlink" Target="https://www.disgracesonthemenu.com/2011/11/search-queries.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slidewiki.org/deck/110867-1/digital-accessibility-challenges:-usability-and-assistive-technology/slide/723706-3/723706-3:16/view?locale=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livetheparkslife.com/"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hyperlink" Target="https://www.publicdomainpictures.net/view-image.php?image=29189&amp;picture=restroom-sign" TargetMode="External"/><Relationship Id="rId13" Type="http://schemas.openxmlformats.org/officeDocument/2006/relationships/hyperlink" Target="https://www.tellop.eu/2015/05/" TargetMode="External"/><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svg"/><Relationship Id="rId11" Type="http://schemas.openxmlformats.org/officeDocument/2006/relationships/hyperlink" Target="mailto:recruiting@parks.ca.gov" TargetMode="External"/><Relationship Id="rId5" Type="http://schemas.openxmlformats.org/officeDocument/2006/relationships/image" Target="../media/image5.png"/><Relationship Id="rId10" Type="http://schemas.openxmlformats.org/officeDocument/2006/relationships/hyperlink" Target="http://diabetesaliciousness.blogspot.com/2014/04/lunchy-lunch-funky-bunch-sorry-couldnt.html" TargetMode="External"/><Relationship Id="rId4" Type="http://schemas.openxmlformats.org/officeDocument/2006/relationships/image" Target="../media/image4.sv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s://owl.excelsior.edu/writing-process/prewriting-strategies/prewriting-strategies-asking-defining-questions/" TargetMode="Externa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hyperlink" Target="http://www.livetheparkslife.com/"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pngimg.com/download/5158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thetoolkit.me/the-quick-1-2-3-method/c-quick-appraisal-or-self-evaluation-for-ngdos/step-2-quick-appraisal-method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hyperlink" Target="mailto:Recruiting@parks.ca.gov" TargetMode="Externa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hyperlink" Target="http://www.livetheparkslife.com/" TargetMode="Externa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livetheparkslife.com/"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7E6FF78-5C25-4B1C-B4E2-76427C3C71AA}"/>
              </a:ext>
            </a:extLst>
          </p:cNvPr>
          <p:cNvSpPr>
            <a:spLocks noGrp="1"/>
          </p:cNvSpPr>
          <p:nvPr>
            <p:ph type="ctrTitle"/>
          </p:nvPr>
        </p:nvSpPr>
        <p:spPr>
          <a:xfrm>
            <a:off x="145923" y="1259467"/>
            <a:ext cx="6083292" cy="4339066"/>
          </a:xfrm>
        </p:spPr>
        <p:txBody>
          <a:bodyPr>
            <a:normAutofit fontScale="90000"/>
          </a:bodyPr>
          <a:lstStyle/>
          <a:p>
            <a:r>
              <a:rPr lang="en-US" sz="5400" dirty="0">
                <a:latin typeface="Century Gothic" panose="020B0502020202020204" pitchFamily="34" charset="0"/>
              </a:rPr>
              <a:t>California State Parks: An Inside Look Into the State Hiring Process</a:t>
            </a:r>
            <a:br>
              <a:rPr lang="en-US" sz="3700" dirty="0">
                <a:latin typeface="Century Gothic" panose="020B0502020202020204" pitchFamily="34" charset="0"/>
              </a:rPr>
            </a:br>
            <a:br>
              <a:rPr lang="en-US" sz="3700" dirty="0">
                <a:latin typeface="Century Gothic" panose="020B0502020202020204" pitchFamily="34" charset="0"/>
              </a:rPr>
            </a:br>
            <a:r>
              <a:rPr lang="en-US" sz="3700" dirty="0">
                <a:latin typeface="Century Gothic" panose="020B0502020202020204" pitchFamily="34" charset="0"/>
              </a:rPr>
              <a:t>December 2021</a:t>
            </a:r>
            <a:br>
              <a:rPr lang="en-US" sz="3700" dirty="0">
                <a:latin typeface="Century Gothic" panose="020B0502020202020204" pitchFamily="34" charset="0"/>
              </a:rPr>
            </a:br>
            <a:endParaRPr lang="en-US" sz="3700" dirty="0">
              <a:latin typeface="Century Gothic" panose="020B0502020202020204" pitchFamily="34" charset="0"/>
            </a:endParaRPr>
          </a:p>
        </p:txBody>
      </p:sp>
      <p:pic>
        <p:nvPicPr>
          <p:cNvPr id="4" name="Picture 3">
            <a:extLst>
              <a:ext uri="{FF2B5EF4-FFF2-40B4-BE49-F238E27FC236}">
                <a16:creationId xmlns:a16="http://schemas.microsoft.com/office/drawing/2014/main" id="{DBE9A958-7D4F-467A-B2A7-2BFA3C02E2A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a:ext>
            </a:extLst>
          </a:blip>
          <a:srcRect r="-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6" name="TextBox 5">
            <a:extLst>
              <a:ext uri="{FF2B5EF4-FFF2-40B4-BE49-F238E27FC236}">
                <a16:creationId xmlns:a16="http://schemas.microsoft.com/office/drawing/2014/main" id="{2C3BD64E-BF95-4821-9901-6B38294A7884}"/>
              </a:ext>
            </a:extLst>
          </p:cNvPr>
          <p:cNvSpPr txBox="1"/>
          <p:nvPr/>
        </p:nvSpPr>
        <p:spPr>
          <a:xfrm>
            <a:off x="145923" y="5523971"/>
            <a:ext cx="6596593" cy="369332"/>
          </a:xfrm>
          <a:prstGeom prst="rect">
            <a:avLst/>
          </a:prstGeom>
          <a:noFill/>
        </p:spPr>
        <p:txBody>
          <a:bodyPr wrap="square">
            <a:spAutoFit/>
          </a:bodyPr>
          <a:lstStyle/>
          <a:p>
            <a:pPr algn="ctr"/>
            <a:r>
              <a:rPr lang="en-US" dirty="0">
                <a:latin typeface="Century Gothic" panose="020B0502020202020204" pitchFamily="34" charset="0"/>
              </a:rPr>
              <a:t>Presented by the Parks Recruitment Team</a:t>
            </a:r>
          </a:p>
        </p:txBody>
      </p:sp>
      <p:pic>
        <p:nvPicPr>
          <p:cNvPr id="1026" name="Picture 2">
            <a:extLst>
              <a:ext uri="{FF2B5EF4-FFF2-40B4-BE49-F238E27FC236}">
                <a16:creationId xmlns:a16="http://schemas.microsoft.com/office/drawing/2014/main" id="{870A1B48-E79D-4F7E-AB53-0B5E93E508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222" y="6205591"/>
            <a:ext cx="460195" cy="457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F54514-9FD6-46DE-8D9B-0823A4358352}"/>
              </a:ext>
            </a:extLst>
          </p:cNvPr>
          <p:cNvSpPr txBox="1"/>
          <p:nvPr/>
        </p:nvSpPr>
        <p:spPr>
          <a:xfrm>
            <a:off x="936465" y="6205591"/>
            <a:ext cx="5159535" cy="461665"/>
          </a:xfrm>
          <a:prstGeom prst="rect">
            <a:avLst/>
          </a:prstGeom>
          <a:noFill/>
        </p:spPr>
        <p:txBody>
          <a:bodyPr wrap="square" rtlCol="0">
            <a:spAutoFit/>
          </a:bodyPr>
          <a:lstStyle/>
          <a:p>
            <a:r>
              <a:rPr lang="en-US" sz="1200" dirty="0">
                <a:latin typeface="Century Gothic" panose="020B0502020202020204" pitchFamily="34" charset="0"/>
              </a:rPr>
              <a:t>A partnership with the Jefferson Community Center</a:t>
            </a:r>
          </a:p>
          <a:p>
            <a:r>
              <a:rPr lang="en-US" sz="1200" dirty="0">
                <a:latin typeface="Century Gothic" panose="020B0502020202020204" pitchFamily="34" charset="0"/>
              </a:rPr>
              <a:t>A Project of the Westside Community Improvement Association</a:t>
            </a:r>
          </a:p>
        </p:txBody>
      </p:sp>
    </p:spTree>
    <p:extLst>
      <p:ext uri="{BB962C8B-B14F-4D97-AF65-F5344CB8AC3E}">
        <p14:creationId xmlns:p14="http://schemas.microsoft.com/office/powerpoint/2010/main" val="1218415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46000">
              <a:schemeClr val="accent5">
                <a:lumMod val="60000"/>
                <a:lumOff val="40000"/>
              </a:schemeClr>
            </a:gs>
            <a:gs pos="81000">
              <a:schemeClr val="accent5">
                <a:lumMod val="20000"/>
                <a:lumOff val="80000"/>
              </a:scheme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4" name="Content Placeholder 3" descr="Graphical user interface, text, application, email&#10;&#10;Description automatically generated">
            <a:extLst>
              <a:ext uri="{FF2B5EF4-FFF2-40B4-BE49-F238E27FC236}">
                <a16:creationId xmlns:a16="http://schemas.microsoft.com/office/drawing/2014/main" id="{1E37A88B-CF0E-4A07-9E75-9AFF4092B5B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r="1" b="20178"/>
          <a:stretch/>
        </p:blipFill>
        <p:spPr>
          <a:xfrm>
            <a:off x="838199" y="643466"/>
            <a:ext cx="10905066" cy="5571065"/>
          </a:xfrm>
          <a:prstGeom prst="rect">
            <a:avLst/>
          </a:prstGeom>
          <a:ln w="228600" cap="sq" cmpd="thickThin">
            <a:solidFill>
              <a:schemeClr val="accent5">
                <a:lumMod val="75000"/>
              </a:schemeClr>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D34610E5-3681-4B0A-B31D-17D4DB2AA5AF}"/>
              </a:ext>
            </a:extLst>
          </p:cNvPr>
          <p:cNvSpPr txBox="1"/>
          <p:nvPr/>
        </p:nvSpPr>
        <p:spPr>
          <a:xfrm>
            <a:off x="9304034" y="1304994"/>
            <a:ext cx="2139800" cy="369332"/>
          </a:xfrm>
          <a:prstGeom prst="rect">
            <a:avLst/>
          </a:prstGeom>
          <a:solidFill>
            <a:schemeClr val="tx1">
              <a:lumMod val="85000"/>
              <a:lumOff val="15000"/>
            </a:schemeClr>
          </a:solidFill>
        </p:spPr>
        <p:txBody>
          <a:bodyPr wrap="square" rtlCol="0">
            <a:spAutoFit/>
          </a:bodyPr>
          <a:lstStyle/>
          <a:p>
            <a:r>
              <a:rPr lang="en-US" dirty="0">
                <a:solidFill>
                  <a:schemeClr val="bg1"/>
                </a:solidFill>
              </a:rPr>
              <a:t>Michelle Rodriguez</a:t>
            </a:r>
          </a:p>
        </p:txBody>
      </p:sp>
      <p:sp>
        <p:nvSpPr>
          <p:cNvPr id="6" name="TextBox 5">
            <a:extLst>
              <a:ext uri="{FF2B5EF4-FFF2-40B4-BE49-F238E27FC236}">
                <a16:creationId xmlns:a16="http://schemas.microsoft.com/office/drawing/2014/main" id="{2842E03A-8E0D-4D02-BDE0-D05C70C69A5C}"/>
              </a:ext>
            </a:extLst>
          </p:cNvPr>
          <p:cNvSpPr txBox="1"/>
          <p:nvPr/>
        </p:nvSpPr>
        <p:spPr>
          <a:xfrm>
            <a:off x="4306529" y="2222091"/>
            <a:ext cx="1956619" cy="307777"/>
          </a:xfrm>
          <a:prstGeom prst="rect">
            <a:avLst/>
          </a:prstGeom>
          <a:solidFill>
            <a:schemeClr val="bg1"/>
          </a:solidFill>
        </p:spPr>
        <p:txBody>
          <a:bodyPr wrap="square" rtlCol="0">
            <a:spAutoFit/>
          </a:bodyPr>
          <a:lstStyle/>
          <a:p>
            <a:r>
              <a:rPr lang="en-US" sz="1400" dirty="0">
                <a:solidFill>
                  <a:schemeClr val="accent5"/>
                </a:solidFill>
              </a:rPr>
              <a:t>Michelle Rodriguez</a:t>
            </a:r>
          </a:p>
        </p:txBody>
      </p:sp>
      <p:sp>
        <p:nvSpPr>
          <p:cNvPr id="7" name="Rectangle 6">
            <a:extLst>
              <a:ext uri="{FF2B5EF4-FFF2-40B4-BE49-F238E27FC236}">
                <a16:creationId xmlns:a16="http://schemas.microsoft.com/office/drawing/2014/main" id="{716F5137-7E51-42D6-B871-E1044F854B99}"/>
              </a:ext>
            </a:extLst>
          </p:cNvPr>
          <p:cNvSpPr/>
          <p:nvPr/>
        </p:nvSpPr>
        <p:spPr>
          <a:xfrm>
            <a:off x="7610168" y="2529868"/>
            <a:ext cx="505255" cy="134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59CC61EB-0A42-48ED-89BF-2D610B1D563E}"/>
              </a:ext>
            </a:extLst>
          </p:cNvPr>
          <p:cNvCxnSpPr/>
          <p:nvPr/>
        </p:nvCxnSpPr>
        <p:spPr>
          <a:xfrm>
            <a:off x="528638" y="2964578"/>
            <a:ext cx="571500" cy="464421"/>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96BEED-AF6C-4D3C-9DE4-1A047A95DD45}"/>
              </a:ext>
            </a:extLst>
          </p:cNvPr>
          <p:cNvCxnSpPr/>
          <p:nvPr/>
        </p:nvCxnSpPr>
        <p:spPr>
          <a:xfrm>
            <a:off x="552449" y="5574434"/>
            <a:ext cx="571500" cy="464421"/>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459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C48FF49-93EF-4851-9E6B-4F32027DE975}"/>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latin typeface="Century Gothic" panose="020B0502020202020204" pitchFamily="34" charset="0"/>
              </a:rPr>
              <a:t>Questions </a:t>
            </a:r>
            <a:endParaRPr lang="en-US" sz="4000" dirty="0">
              <a:latin typeface="Century Gothic" panose="020B0502020202020204" pitchFamily="34" charset="0"/>
            </a:endParaRPr>
          </a:p>
        </p:txBody>
      </p:sp>
      <p:cxnSp>
        <p:nvCxnSpPr>
          <p:cNvPr id="20"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descr="Icon&#10;&#10;Description automatically generated">
            <a:extLst>
              <a:ext uri="{FF2B5EF4-FFF2-40B4-BE49-F238E27FC236}">
                <a16:creationId xmlns:a16="http://schemas.microsoft.com/office/drawing/2014/main" id="{02B05C8B-79FB-4D3E-BB76-1738CB201D56}"/>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206084" y="510409"/>
            <a:ext cx="8278392" cy="5443043"/>
          </a:xfrm>
          <a:prstGeom prst="rect">
            <a:avLst/>
          </a:prstGeom>
          <a:ln>
            <a:noFill/>
          </a:ln>
          <a:effectLst>
            <a:softEdge rad="112500"/>
          </a:effectLst>
        </p:spPr>
      </p:pic>
    </p:spTree>
    <p:extLst>
      <p:ext uri="{BB962C8B-B14F-4D97-AF65-F5344CB8AC3E}">
        <p14:creationId xmlns:p14="http://schemas.microsoft.com/office/powerpoint/2010/main" val="3445107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DC4A0F-B258-4B4C-99D7-FE8F43357349}"/>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dirty="0">
                <a:latin typeface="Century Gothic" panose="020B0502020202020204" pitchFamily="34" charset="0"/>
              </a:rPr>
              <a:t>Step 2</a:t>
            </a:r>
          </a:p>
        </p:txBody>
      </p:sp>
      <p:sp>
        <p:nvSpPr>
          <p:cNvPr id="3" name="Text Placeholder 2">
            <a:extLst>
              <a:ext uri="{FF2B5EF4-FFF2-40B4-BE49-F238E27FC236}">
                <a16:creationId xmlns:a16="http://schemas.microsoft.com/office/drawing/2014/main" id="{8E82DB75-A9E2-4E6B-9089-0955AFF29C92}"/>
              </a:ext>
            </a:extLst>
          </p:cNvPr>
          <p:cNvSpPr>
            <a:spLocks noGrp="1"/>
          </p:cNvSpPr>
          <p:nvPr>
            <p:ph type="body" idx="1"/>
          </p:nvPr>
        </p:nvSpPr>
        <p:spPr>
          <a:xfrm>
            <a:off x="7380408" y="4629234"/>
            <a:ext cx="3973386" cy="1485319"/>
          </a:xfrm>
          <a:noFill/>
        </p:spPr>
        <p:txBody>
          <a:bodyPr vert="horz" lIns="91440" tIns="45720" rIns="91440" bIns="45720" rtlCol="0">
            <a:normAutofit/>
          </a:bodyPr>
          <a:lstStyle/>
          <a:p>
            <a:r>
              <a:rPr lang="en-US" dirty="0">
                <a:solidFill>
                  <a:schemeClr val="tx1"/>
                </a:solidFill>
                <a:latin typeface="Century Gothic" panose="020B0502020202020204" pitchFamily="34" charset="0"/>
              </a:rPr>
              <a:t>Establishing List Eligibility </a:t>
            </a:r>
          </a:p>
          <a:p>
            <a:r>
              <a:rPr lang="en-US" dirty="0">
                <a:solidFill>
                  <a:schemeClr val="tx1"/>
                </a:solidFill>
                <a:latin typeface="Century Gothic" panose="020B0502020202020204" pitchFamily="34" charset="0"/>
              </a:rPr>
              <a:t>Taking the Exam</a:t>
            </a:r>
          </a:p>
        </p:txBody>
      </p:sp>
      <p:pic>
        <p:nvPicPr>
          <p:cNvPr id="6" name="Picture 4">
            <a:extLst>
              <a:ext uri="{FF2B5EF4-FFF2-40B4-BE49-F238E27FC236}">
                <a16:creationId xmlns:a16="http://schemas.microsoft.com/office/drawing/2014/main" id="{03061E15-9519-46AD-AD14-D7005FC796F8}"/>
              </a:ext>
            </a:extLst>
          </p:cNvPr>
          <p:cNvPicPr>
            <a:picLocks noChangeAspect="1"/>
          </p:cNvPicPr>
          <p:nvPr/>
        </p:nvPicPr>
        <p:blipFill rotWithShape="1">
          <a:blip r:embed="rId3">
            <a:extLst>
              <a:ext uri="{28A0092B-C50C-407E-A947-70E740481C1C}">
                <a14:useLocalDpi xmlns:a14="http://schemas.microsoft.com/office/drawing/2010/main" val="0"/>
              </a:ext>
            </a:extLst>
          </a:blip>
          <a:srcRect l="23765" r="15311" b="2"/>
          <a:stretch/>
        </p:blipFill>
        <p:spPr>
          <a:xfrm>
            <a:off x="20" y="10"/>
            <a:ext cx="6992881" cy="6857990"/>
          </a:xfrm>
          <a:prstGeom prst="rect">
            <a:avLst/>
          </a:prstGeom>
        </p:spPr>
      </p:pic>
    </p:spTree>
    <p:extLst>
      <p:ext uri="{BB962C8B-B14F-4D97-AF65-F5344CB8AC3E}">
        <p14:creationId xmlns:p14="http://schemas.microsoft.com/office/powerpoint/2010/main" val="3342456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sitting at a desk&#10;&#10;Description automatically generated with low confidence">
            <a:extLst>
              <a:ext uri="{FF2B5EF4-FFF2-40B4-BE49-F238E27FC236}">
                <a16:creationId xmlns:a16="http://schemas.microsoft.com/office/drawing/2014/main" id="{F3BF2C7F-FADA-49CB-B309-52D909DC27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4F15D625-8551-495D-ADAD-0CC42528C416}"/>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dirty="0">
                <a:latin typeface="Century Gothic" panose="020B0502020202020204" pitchFamily="34" charset="0"/>
              </a:rPr>
              <a:t>Types of Exams</a:t>
            </a:r>
          </a:p>
        </p:txBody>
      </p:sp>
      <p:sp>
        <p:nvSpPr>
          <p:cNvPr id="4" name="Content Placeholder 3">
            <a:extLst>
              <a:ext uri="{FF2B5EF4-FFF2-40B4-BE49-F238E27FC236}">
                <a16:creationId xmlns:a16="http://schemas.microsoft.com/office/drawing/2014/main" id="{69B6D2CE-A569-44F0-853A-347CF2BF1692}"/>
              </a:ext>
            </a:extLst>
          </p:cNvPr>
          <p:cNvSpPr>
            <a:spLocks noGrp="1"/>
          </p:cNvSpPr>
          <p:nvPr>
            <p:ph sz="half" idx="2"/>
          </p:nvPr>
        </p:nvSpPr>
        <p:spPr>
          <a:xfrm>
            <a:off x="609737" y="2119481"/>
            <a:ext cx="3933688" cy="4135968"/>
          </a:xfrm>
        </p:spPr>
        <p:txBody>
          <a:bodyPr vert="horz" lIns="91440" tIns="45720" rIns="91440" bIns="45720" rtlCol="0">
            <a:normAutofit/>
          </a:bodyPr>
          <a:lstStyle/>
          <a:p>
            <a:pPr>
              <a:buFont typeface="Wingdings" panose="05000000000000000000" pitchFamily="2" charset="2"/>
              <a:buChar char="ü"/>
            </a:pPr>
            <a:r>
              <a:rPr lang="en-US" sz="2000" dirty="0">
                <a:latin typeface="Century Gothic" panose="020B0502020202020204" pitchFamily="34" charset="0"/>
              </a:rPr>
              <a:t>Online Continuous</a:t>
            </a:r>
          </a:p>
          <a:p>
            <a:pPr lvl="1"/>
            <a:r>
              <a:rPr lang="en-US" sz="2000" dirty="0">
                <a:latin typeface="Century Gothic" panose="020B0502020202020204" pitchFamily="34" charset="0"/>
              </a:rPr>
              <a:t>Self Evaluation</a:t>
            </a:r>
          </a:p>
          <a:p>
            <a:pPr lvl="1"/>
            <a:r>
              <a:rPr lang="en-US" sz="2000" dirty="0">
                <a:latin typeface="Century Gothic" panose="020B0502020202020204" pitchFamily="34" charset="0"/>
              </a:rPr>
              <a:t>Technical</a:t>
            </a:r>
          </a:p>
          <a:p>
            <a:pPr>
              <a:buFont typeface="Wingdings" panose="05000000000000000000" pitchFamily="2" charset="2"/>
              <a:buChar char="ü"/>
            </a:pPr>
            <a:r>
              <a:rPr lang="en-US" sz="2000" dirty="0">
                <a:latin typeface="Century Gothic" panose="020B0502020202020204" pitchFamily="34" charset="0"/>
              </a:rPr>
              <a:t>Online Cyclical </a:t>
            </a:r>
          </a:p>
          <a:p>
            <a:pPr lvl="1"/>
            <a:r>
              <a:rPr lang="en-US" sz="2000" dirty="0">
                <a:latin typeface="Century Gothic" panose="020B0502020202020204" pitchFamily="34" charset="0"/>
              </a:rPr>
              <a:t>Occurs during specific time frames</a:t>
            </a:r>
          </a:p>
          <a:p>
            <a:pPr>
              <a:buFont typeface="Wingdings" panose="05000000000000000000" pitchFamily="2" charset="2"/>
              <a:buChar char="ü"/>
            </a:pPr>
            <a:r>
              <a:rPr lang="en-US" sz="2000" dirty="0">
                <a:latin typeface="Century Gothic" panose="020B0502020202020204" pitchFamily="34" charset="0"/>
              </a:rPr>
              <a:t>In person Technical</a:t>
            </a:r>
          </a:p>
          <a:p>
            <a:pPr>
              <a:buFont typeface="Wingdings" panose="05000000000000000000" pitchFamily="2" charset="2"/>
              <a:buChar char="ü"/>
            </a:pPr>
            <a:r>
              <a:rPr lang="en-US" sz="2000" dirty="0">
                <a:latin typeface="Century Gothic" panose="020B0502020202020204" pitchFamily="34" charset="0"/>
              </a:rPr>
              <a:t>In Person Demonstration </a:t>
            </a:r>
          </a:p>
          <a:p>
            <a:pPr>
              <a:buFont typeface="Wingdings" panose="05000000000000000000" pitchFamily="2" charset="2"/>
              <a:buChar char="ü"/>
            </a:pPr>
            <a:r>
              <a:rPr lang="en-US" sz="2000" dirty="0">
                <a:latin typeface="Century Gothic" panose="020B0502020202020204" pitchFamily="34" charset="0"/>
              </a:rPr>
              <a:t>LEAP – Limited Examination &amp; Appointment Program</a:t>
            </a:r>
          </a:p>
          <a:p>
            <a:pPr marL="0" indent="0">
              <a:buNone/>
            </a:pPr>
            <a:endParaRPr lang="en-US" sz="2000" dirty="0"/>
          </a:p>
        </p:txBody>
      </p:sp>
    </p:spTree>
    <p:extLst>
      <p:ext uri="{BB962C8B-B14F-4D97-AF65-F5344CB8AC3E}">
        <p14:creationId xmlns:p14="http://schemas.microsoft.com/office/powerpoint/2010/main" val="89763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492A-7507-44BB-B4AC-9A3EE8BEF401}"/>
              </a:ext>
            </a:extLst>
          </p:cNvPr>
          <p:cNvSpPr>
            <a:spLocks noGrp="1"/>
          </p:cNvSpPr>
          <p:nvPr>
            <p:ph type="title"/>
          </p:nvPr>
        </p:nvSpPr>
        <p:spPr>
          <a:xfrm>
            <a:off x="0" y="88492"/>
            <a:ext cx="12191999" cy="602071"/>
          </a:xfrm>
          <a:solidFill>
            <a:schemeClr val="accent5"/>
          </a:solidFill>
        </p:spPr>
        <p:txBody>
          <a:bodyPr>
            <a:normAutofit fontScale="90000"/>
          </a:bodyPr>
          <a:lstStyle/>
          <a:p>
            <a:r>
              <a:rPr lang="en-US" b="1" dirty="0">
                <a:latin typeface="Century Gothic" panose="020B0502020202020204" pitchFamily="34" charset="0"/>
              </a:rPr>
              <a:t>Official Exam Bulletin</a:t>
            </a:r>
          </a:p>
        </p:txBody>
      </p:sp>
      <p:pic>
        <p:nvPicPr>
          <p:cNvPr id="5" name="Picture 4">
            <a:extLst>
              <a:ext uri="{FF2B5EF4-FFF2-40B4-BE49-F238E27FC236}">
                <a16:creationId xmlns:a16="http://schemas.microsoft.com/office/drawing/2014/main" id="{A13073FC-79DE-4A69-A545-8E2E9CAEB780}"/>
              </a:ext>
            </a:extLst>
          </p:cNvPr>
          <p:cNvPicPr>
            <a:picLocks noChangeAspect="1"/>
          </p:cNvPicPr>
          <p:nvPr/>
        </p:nvPicPr>
        <p:blipFill>
          <a:blip r:embed="rId3"/>
          <a:stretch>
            <a:fillRect/>
          </a:stretch>
        </p:blipFill>
        <p:spPr>
          <a:xfrm>
            <a:off x="42093" y="735589"/>
            <a:ext cx="5549082" cy="6122411"/>
          </a:xfrm>
          <a:prstGeom prst="rect">
            <a:avLst/>
          </a:prstGeom>
        </p:spPr>
      </p:pic>
      <p:pic>
        <p:nvPicPr>
          <p:cNvPr id="8" name="Picture 7">
            <a:extLst>
              <a:ext uri="{FF2B5EF4-FFF2-40B4-BE49-F238E27FC236}">
                <a16:creationId xmlns:a16="http://schemas.microsoft.com/office/drawing/2014/main" id="{44CCBF88-957E-4C45-BDA6-01FD85AFD3E5}"/>
              </a:ext>
            </a:extLst>
          </p:cNvPr>
          <p:cNvPicPr>
            <a:picLocks noChangeAspect="1"/>
          </p:cNvPicPr>
          <p:nvPr/>
        </p:nvPicPr>
        <p:blipFill>
          <a:blip r:embed="rId4"/>
          <a:stretch>
            <a:fillRect/>
          </a:stretch>
        </p:blipFill>
        <p:spPr>
          <a:xfrm>
            <a:off x="6600827" y="808239"/>
            <a:ext cx="4860509" cy="5874198"/>
          </a:xfrm>
          <a:prstGeom prst="rect">
            <a:avLst/>
          </a:prstGeom>
        </p:spPr>
      </p:pic>
      <p:sp>
        <p:nvSpPr>
          <p:cNvPr id="13" name="Rectangle: Rounded Corners 12">
            <a:extLst>
              <a:ext uri="{FF2B5EF4-FFF2-40B4-BE49-F238E27FC236}">
                <a16:creationId xmlns:a16="http://schemas.microsoft.com/office/drawing/2014/main" id="{05389BF1-FC24-4325-908C-59DB2E7917BB}"/>
              </a:ext>
            </a:extLst>
          </p:cNvPr>
          <p:cNvSpPr/>
          <p:nvPr/>
        </p:nvSpPr>
        <p:spPr>
          <a:xfrm>
            <a:off x="1504065" y="1532462"/>
            <a:ext cx="2978298" cy="658666"/>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BAA86B1-89CB-4D30-9B66-8C78C5CEA560}"/>
              </a:ext>
            </a:extLst>
          </p:cNvPr>
          <p:cNvSpPr/>
          <p:nvPr/>
        </p:nvSpPr>
        <p:spPr>
          <a:xfrm>
            <a:off x="564290" y="3243183"/>
            <a:ext cx="3785419" cy="210723"/>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58E7F01E-4A21-43F1-899E-A624EFBF8CC6}"/>
              </a:ext>
            </a:extLst>
          </p:cNvPr>
          <p:cNvSpPr/>
          <p:nvPr/>
        </p:nvSpPr>
        <p:spPr>
          <a:xfrm>
            <a:off x="470617" y="4307148"/>
            <a:ext cx="4853857" cy="1426902"/>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E2C59947-6C9F-4E6B-A7F3-18637602CAD8}"/>
              </a:ext>
            </a:extLst>
          </p:cNvPr>
          <p:cNvSpPr/>
          <p:nvPr/>
        </p:nvSpPr>
        <p:spPr>
          <a:xfrm>
            <a:off x="6600826" y="1310984"/>
            <a:ext cx="4860509" cy="1965616"/>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E98A99A-2973-4C58-8CA7-B06A3789F73B}"/>
              </a:ext>
            </a:extLst>
          </p:cNvPr>
          <p:cNvSpPr/>
          <p:nvPr/>
        </p:nvSpPr>
        <p:spPr>
          <a:xfrm>
            <a:off x="6600826" y="4084145"/>
            <a:ext cx="4860509" cy="1965616"/>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9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2FF4DBC-C216-4FA7-A731-6726D43C4328}"/>
              </a:ext>
            </a:extLst>
          </p:cNvPr>
          <p:cNvSpPr txBox="1">
            <a:spLocks/>
          </p:cNvSpPr>
          <p:nvPr/>
        </p:nvSpPr>
        <p:spPr>
          <a:xfrm>
            <a:off x="0" y="87038"/>
            <a:ext cx="12191999" cy="603525"/>
          </a:xfrm>
          <a:prstGeom prst="rect">
            <a:avLst/>
          </a:prstGeom>
          <a:solidFill>
            <a:schemeClr val="accent5"/>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Official Exam Bulletin </a:t>
            </a:r>
            <a:r>
              <a:rPr lang="en-US" sz="3900" b="1" dirty="0">
                <a:solidFill>
                  <a:schemeClr val="bg1"/>
                </a:solidFill>
                <a:latin typeface="Century Gothic" panose="020B0502020202020204" pitchFamily="34" charset="0"/>
              </a:rPr>
              <a:t>(continued)</a:t>
            </a:r>
          </a:p>
        </p:txBody>
      </p:sp>
      <p:pic>
        <p:nvPicPr>
          <p:cNvPr id="3" name="Picture 2">
            <a:extLst>
              <a:ext uri="{FF2B5EF4-FFF2-40B4-BE49-F238E27FC236}">
                <a16:creationId xmlns:a16="http://schemas.microsoft.com/office/drawing/2014/main" id="{0912B8F1-254D-4399-A8D9-C45F59CD8856}"/>
              </a:ext>
            </a:extLst>
          </p:cNvPr>
          <p:cNvPicPr>
            <a:picLocks noChangeAspect="1"/>
          </p:cNvPicPr>
          <p:nvPr/>
        </p:nvPicPr>
        <p:blipFill>
          <a:blip r:embed="rId3"/>
          <a:stretch>
            <a:fillRect/>
          </a:stretch>
        </p:blipFill>
        <p:spPr>
          <a:xfrm>
            <a:off x="83306" y="697398"/>
            <a:ext cx="5088769" cy="6160602"/>
          </a:xfrm>
          <a:prstGeom prst="rect">
            <a:avLst/>
          </a:prstGeom>
        </p:spPr>
      </p:pic>
      <p:pic>
        <p:nvPicPr>
          <p:cNvPr id="6" name="Picture 5">
            <a:extLst>
              <a:ext uri="{FF2B5EF4-FFF2-40B4-BE49-F238E27FC236}">
                <a16:creationId xmlns:a16="http://schemas.microsoft.com/office/drawing/2014/main" id="{CDB77744-4582-4117-8FCA-9C6075BCDB4D}"/>
              </a:ext>
            </a:extLst>
          </p:cNvPr>
          <p:cNvPicPr>
            <a:picLocks noChangeAspect="1"/>
          </p:cNvPicPr>
          <p:nvPr/>
        </p:nvPicPr>
        <p:blipFill>
          <a:blip r:embed="rId4"/>
          <a:stretch>
            <a:fillRect/>
          </a:stretch>
        </p:blipFill>
        <p:spPr>
          <a:xfrm>
            <a:off x="6419849" y="704141"/>
            <a:ext cx="4976775" cy="5986846"/>
          </a:xfrm>
          <a:prstGeom prst="rect">
            <a:avLst/>
          </a:prstGeom>
        </p:spPr>
      </p:pic>
      <p:sp>
        <p:nvSpPr>
          <p:cNvPr id="24" name="Rectangle: Rounded Corners 23">
            <a:extLst>
              <a:ext uri="{FF2B5EF4-FFF2-40B4-BE49-F238E27FC236}">
                <a16:creationId xmlns:a16="http://schemas.microsoft.com/office/drawing/2014/main" id="{988D4070-D7CE-45DC-9576-9F30A5C8FD17}"/>
              </a:ext>
            </a:extLst>
          </p:cNvPr>
          <p:cNvSpPr/>
          <p:nvPr/>
        </p:nvSpPr>
        <p:spPr>
          <a:xfrm>
            <a:off x="328773" y="1562099"/>
            <a:ext cx="4604864" cy="3419476"/>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8B206A9C-4CCB-4812-B51B-9B52A112F8DF}"/>
              </a:ext>
            </a:extLst>
          </p:cNvPr>
          <p:cNvSpPr/>
          <p:nvPr/>
        </p:nvSpPr>
        <p:spPr>
          <a:xfrm>
            <a:off x="328772" y="5295900"/>
            <a:ext cx="4604865" cy="1181100"/>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9D137139-515B-477C-986C-AF47B12F2B9F}"/>
              </a:ext>
            </a:extLst>
          </p:cNvPr>
          <p:cNvSpPr/>
          <p:nvPr/>
        </p:nvSpPr>
        <p:spPr>
          <a:xfrm>
            <a:off x="6651822" y="810723"/>
            <a:ext cx="4660671" cy="603525"/>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873A8D72-483B-41DA-8A7F-00EDC366BFC5}"/>
              </a:ext>
            </a:extLst>
          </p:cNvPr>
          <p:cNvSpPr/>
          <p:nvPr/>
        </p:nvSpPr>
        <p:spPr>
          <a:xfrm>
            <a:off x="6577900" y="2312834"/>
            <a:ext cx="4660671" cy="1230466"/>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85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2FF4DBC-C216-4FA7-A731-6726D43C4328}"/>
              </a:ext>
            </a:extLst>
          </p:cNvPr>
          <p:cNvSpPr txBox="1">
            <a:spLocks/>
          </p:cNvSpPr>
          <p:nvPr/>
        </p:nvSpPr>
        <p:spPr>
          <a:xfrm>
            <a:off x="0" y="87038"/>
            <a:ext cx="12191999" cy="603525"/>
          </a:xfrm>
          <a:prstGeom prst="rect">
            <a:avLst/>
          </a:prstGeom>
          <a:solidFill>
            <a:schemeClr val="accent5"/>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entury Gothic" panose="020B0502020202020204" pitchFamily="34" charset="0"/>
              </a:rPr>
              <a:t>Official Exam Bulletin </a:t>
            </a:r>
            <a:r>
              <a:rPr lang="en-US" sz="3900" b="1" dirty="0">
                <a:solidFill>
                  <a:schemeClr val="bg1"/>
                </a:solidFill>
                <a:latin typeface="Century Gothic" panose="020B0502020202020204" pitchFamily="34" charset="0"/>
              </a:rPr>
              <a:t>(continued)</a:t>
            </a:r>
          </a:p>
        </p:txBody>
      </p:sp>
      <p:pic>
        <p:nvPicPr>
          <p:cNvPr id="8" name="Picture 7">
            <a:extLst>
              <a:ext uri="{FF2B5EF4-FFF2-40B4-BE49-F238E27FC236}">
                <a16:creationId xmlns:a16="http://schemas.microsoft.com/office/drawing/2014/main" id="{01608308-EF73-4096-A4EB-617AF319BA85}"/>
              </a:ext>
            </a:extLst>
          </p:cNvPr>
          <p:cNvPicPr>
            <a:picLocks noChangeAspect="1"/>
          </p:cNvPicPr>
          <p:nvPr/>
        </p:nvPicPr>
        <p:blipFill>
          <a:blip r:embed="rId3"/>
          <a:stretch>
            <a:fillRect/>
          </a:stretch>
        </p:blipFill>
        <p:spPr>
          <a:xfrm>
            <a:off x="44442" y="690563"/>
            <a:ext cx="6051557" cy="4352737"/>
          </a:xfrm>
          <a:prstGeom prst="rect">
            <a:avLst/>
          </a:prstGeom>
        </p:spPr>
      </p:pic>
      <p:pic>
        <p:nvPicPr>
          <p:cNvPr id="12" name="Picture 11">
            <a:extLst>
              <a:ext uri="{FF2B5EF4-FFF2-40B4-BE49-F238E27FC236}">
                <a16:creationId xmlns:a16="http://schemas.microsoft.com/office/drawing/2014/main" id="{FB26E082-8490-4C49-B6DE-2568F03886BC}"/>
              </a:ext>
            </a:extLst>
          </p:cNvPr>
          <p:cNvPicPr>
            <a:picLocks noChangeAspect="1"/>
          </p:cNvPicPr>
          <p:nvPr/>
        </p:nvPicPr>
        <p:blipFill>
          <a:blip r:embed="rId4"/>
          <a:stretch>
            <a:fillRect/>
          </a:stretch>
        </p:blipFill>
        <p:spPr>
          <a:xfrm>
            <a:off x="6140443" y="1647824"/>
            <a:ext cx="5765807" cy="3080487"/>
          </a:xfrm>
          <a:prstGeom prst="rect">
            <a:avLst/>
          </a:prstGeom>
        </p:spPr>
      </p:pic>
      <p:sp>
        <p:nvSpPr>
          <p:cNvPr id="24" name="Rectangle: Rounded Corners 23">
            <a:extLst>
              <a:ext uri="{FF2B5EF4-FFF2-40B4-BE49-F238E27FC236}">
                <a16:creationId xmlns:a16="http://schemas.microsoft.com/office/drawing/2014/main" id="{988D4070-D7CE-45DC-9576-9F30A5C8FD17}"/>
              </a:ext>
            </a:extLst>
          </p:cNvPr>
          <p:cNvSpPr/>
          <p:nvPr/>
        </p:nvSpPr>
        <p:spPr>
          <a:xfrm>
            <a:off x="129059" y="1647824"/>
            <a:ext cx="5633565" cy="3267075"/>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B88A21F-BF99-4F11-82E8-E2B546B2CB5D}"/>
              </a:ext>
            </a:extLst>
          </p:cNvPr>
          <p:cNvSpPr/>
          <p:nvPr/>
        </p:nvSpPr>
        <p:spPr>
          <a:xfrm>
            <a:off x="6385122" y="1747040"/>
            <a:ext cx="4816278" cy="548485"/>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C532BF4-0DB0-4486-9E72-8AFAE8F055D8}"/>
              </a:ext>
            </a:extLst>
          </p:cNvPr>
          <p:cNvSpPr/>
          <p:nvPr/>
        </p:nvSpPr>
        <p:spPr>
          <a:xfrm>
            <a:off x="6461322" y="2913824"/>
            <a:ext cx="4816278" cy="548485"/>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01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B05C8B-79FB-4D3E-BB76-1738CB201D56}"/>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C48FF49-93EF-4851-9E6B-4F32027DE975}"/>
              </a:ext>
            </a:extLst>
          </p:cNvPr>
          <p:cNvSpPr>
            <a:spLocks noGrp="1"/>
          </p:cNvSpPr>
          <p:nvPr>
            <p:ph type="title"/>
          </p:nvPr>
        </p:nvSpPr>
        <p:spPr>
          <a:xfrm>
            <a:off x="8022020" y="3944450"/>
            <a:ext cx="3852041" cy="1834056"/>
          </a:xfrm>
        </p:spPr>
        <p:txBody>
          <a:bodyPr vert="horz" lIns="91440" tIns="45720" rIns="91440" bIns="45720" rtlCol="0" anchor="b">
            <a:normAutofit/>
          </a:bodyPr>
          <a:lstStyle/>
          <a:p>
            <a:pPr algn="ctr"/>
            <a:r>
              <a:rPr lang="en-US" sz="4000" dirty="0"/>
              <a:t>Questions </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089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DC4A0F-B258-4B4C-99D7-FE8F43357349}"/>
              </a:ext>
            </a:extLst>
          </p:cNvPr>
          <p:cNvSpPr>
            <a:spLocks noGrp="1"/>
          </p:cNvSpPr>
          <p:nvPr>
            <p:ph type="title"/>
          </p:nvPr>
        </p:nvSpPr>
        <p:spPr>
          <a:xfrm>
            <a:off x="741360" y="4821756"/>
            <a:ext cx="10515600" cy="1286544"/>
          </a:xfrm>
          <a:noFill/>
        </p:spPr>
        <p:txBody>
          <a:bodyPr vert="horz" lIns="91440" tIns="45720" rIns="91440" bIns="45720" rtlCol="0" anchor="b">
            <a:normAutofit/>
          </a:bodyPr>
          <a:lstStyle/>
          <a:p>
            <a:pPr algn="ctr"/>
            <a:r>
              <a:rPr lang="en-US" sz="5200" dirty="0">
                <a:latin typeface="Century Gothic" panose="020B0502020202020204" pitchFamily="34" charset="0"/>
              </a:rPr>
              <a:t>Step 3</a:t>
            </a:r>
          </a:p>
        </p:txBody>
      </p:sp>
      <p:sp>
        <p:nvSpPr>
          <p:cNvPr id="3" name="Text Placeholder 2">
            <a:extLst>
              <a:ext uri="{FF2B5EF4-FFF2-40B4-BE49-F238E27FC236}">
                <a16:creationId xmlns:a16="http://schemas.microsoft.com/office/drawing/2014/main" id="{8E82DB75-A9E2-4E6B-9089-0955AFF29C92}"/>
              </a:ext>
            </a:extLst>
          </p:cNvPr>
          <p:cNvSpPr>
            <a:spLocks noGrp="1"/>
          </p:cNvSpPr>
          <p:nvPr>
            <p:ph type="body" idx="1"/>
          </p:nvPr>
        </p:nvSpPr>
        <p:spPr>
          <a:xfrm>
            <a:off x="836363" y="6108300"/>
            <a:ext cx="10509388" cy="556964"/>
          </a:xfrm>
          <a:noFill/>
        </p:spPr>
        <p:txBody>
          <a:bodyPr vert="horz" lIns="91440" tIns="45720" rIns="91440" bIns="45720" rtlCol="0">
            <a:normAutofit/>
          </a:bodyPr>
          <a:lstStyle/>
          <a:p>
            <a:pPr algn="ctr"/>
            <a:r>
              <a:rPr lang="en-US" dirty="0">
                <a:solidFill>
                  <a:schemeClr val="tx1"/>
                </a:solidFill>
                <a:latin typeface="Century Gothic" panose="020B0502020202020204" pitchFamily="34" charset="0"/>
              </a:rPr>
              <a:t>Apply to the Job! </a:t>
            </a:r>
          </a:p>
        </p:txBody>
      </p:sp>
      <p:pic>
        <p:nvPicPr>
          <p:cNvPr id="6" name="Picture 4">
            <a:extLst>
              <a:ext uri="{FF2B5EF4-FFF2-40B4-BE49-F238E27FC236}">
                <a16:creationId xmlns:a16="http://schemas.microsoft.com/office/drawing/2014/main" id="{03061E15-9519-46AD-AD14-D7005FC796F8}"/>
              </a:ext>
            </a:extLst>
          </p:cNvPr>
          <p:cNvPicPr>
            <a:picLocks noChangeAspect="1"/>
          </p:cNvPicPr>
          <p:nvPr/>
        </p:nvPicPr>
        <p:blipFill rotWithShape="1">
          <a:blip r:embed="rId3">
            <a:extLst>
              <a:ext uri="{28A0092B-C50C-407E-A947-70E740481C1C}">
                <a14:useLocalDpi xmlns:a14="http://schemas.microsoft.com/office/drawing/2010/main" val="0"/>
              </a:ext>
            </a:extLst>
          </a:blip>
          <a:srcRect t="26849" b="5449"/>
          <a:stretch/>
        </p:blipFill>
        <p:spPr>
          <a:xfrm>
            <a:off x="20" y="2"/>
            <a:ext cx="12191979" cy="5213266"/>
          </a:xfrm>
          <a:prstGeom prst="rect">
            <a:avLst/>
          </a:prstGeom>
        </p:spPr>
      </p:pic>
    </p:spTree>
    <p:extLst>
      <p:ext uri="{BB962C8B-B14F-4D97-AF65-F5344CB8AC3E}">
        <p14:creationId xmlns:p14="http://schemas.microsoft.com/office/powerpoint/2010/main" val="281065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C08B-ABF7-478C-A6C3-D0BF3A066BC4}"/>
              </a:ext>
            </a:extLst>
          </p:cNvPr>
          <p:cNvSpPr>
            <a:spLocks noGrp="1"/>
          </p:cNvSpPr>
          <p:nvPr>
            <p:ph type="title"/>
          </p:nvPr>
        </p:nvSpPr>
        <p:spPr>
          <a:xfrm>
            <a:off x="0" y="418107"/>
            <a:ext cx="6646605" cy="1395704"/>
          </a:xfrm>
        </p:spPr>
        <p:txBody>
          <a:bodyPr vert="horz" lIns="91440" tIns="45720" rIns="91440" bIns="45720" rtlCol="0" anchor="ctr">
            <a:normAutofit/>
          </a:bodyPr>
          <a:lstStyle/>
          <a:p>
            <a:pPr algn="ctr"/>
            <a:r>
              <a:rPr lang="en-US" kern="1200" dirty="0">
                <a:solidFill>
                  <a:schemeClr val="tx1"/>
                </a:solidFill>
                <a:latin typeface="Century Gothic" panose="020B0502020202020204" pitchFamily="34" charset="0"/>
              </a:rPr>
              <a:t>Apply for the Job!</a:t>
            </a:r>
          </a:p>
        </p:txBody>
      </p:sp>
      <p:sp>
        <p:nvSpPr>
          <p:cNvPr id="3" name="Content Placeholder 2">
            <a:extLst>
              <a:ext uri="{FF2B5EF4-FFF2-40B4-BE49-F238E27FC236}">
                <a16:creationId xmlns:a16="http://schemas.microsoft.com/office/drawing/2014/main" id="{37D56185-D8ED-46ED-87A7-84C262C6AC6B}"/>
              </a:ext>
            </a:extLst>
          </p:cNvPr>
          <p:cNvSpPr>
            <a:spLocks noGrp="1"/>
          </p:cNvSpPr>
          <p:nvPr>
            <p:ph sz="half" idx="1"/>
          </p:nvPr>
        </p:nvSpPr>
        <p:spPr>
          <a:xfrm>
            <a:off x="0" y="2275412"/>
            <a:ext cx="6646605" cy="3553581"/>
          </a:xfrm>
        </p:spPr>
        <p:txBody>
          <a:bodyPr vert="horz" lIns="91440" tIns="45720" rIns="91440" bIns="45720" rtlCol="0">
            <a:normAutofit/>
          </a:bodyPr>
          <a:lstStyle/>
          <a:p>
            <a:pPr marL="0" indent="0" algn="ctr">
              <a:lnSpc>
                <a:spcPct val="150000"/>
              </a:lnSpc>
              <a:spcBef>
                <a:spcPts val="0"/>
              </a:spcBef>
              <a:buNone/>
            </a:pPr>
            <a:r>
              <a:rPr lang="en-US" sz="3400" dirty="0">
                <a:latin typeface="Century Gothic" panose="020B0502020202020204" pitchFamily="34" charset="0"/>
              </a:rPr>
              <a:t>Explore opportunities and </a:t>
            </a:r>
          </a:p>
          <a:p>
            <a:pPr marL="0" indent="0" algn="ctr">
              <a:lnSpc>
                <a:spcPct val="150000"/>
              </a:lnSpc>
              <a:spcBef>
                <a:spcPts val="0"/>
              </a:spcBef>
              <a:buNone/>
            </a:pPr>
            <a:r>
              <a:rPr lang="en-US" sz="3400" dirty="0">
                <a:latin typeface="Century Gothic" panose="020B0502020202020204" pitchFamily="34" charset="0"/>
              </a:rPr>
              <a:t>discover the possibilities!</a:t>
            </a:r>
          </a:p>
          <a:p>
            <a:pPr marL="0" indent="0" algn="ctr">
              <a:lnSpc>
                <a:spcPct val="150000"/>
              </a:lnSpc>
              <a:spcBef>
                <a:spcPts val="0"/>
              </a:spcBef>
              <a:buNone/>
            </a:pPr>
            <a:r>
              <a:rPr lang="en-US" sz="3400" dirty="0">
                <a:solidFill>
                  <a:schemeClr val="accent5">
                    <a:lumMod val="75000"/>
                  </a:schemeClr>
                </a:solidFill>
                <a:latin typeface="Century Gothic" panose="020B0502020202020204" pitchFamily="34" charset="0"/>
                <a:hlinkClick r:id="rId3">
                  <a:extLst>
                    <a:ext uri="{A12FA001-AC4F-418D-AE19-62706E023703}">
                      <ahyp:hlinkClr xmlns:ahyp="http://schemas.microsoft.com/office/drawing/2018/hyperlinkcolor" val="tx"/>
                    </a:ext>
                  </a:extLst>
                </a:hlinkClick>
              </a:rPr>
              <a:t>www.LiveTheParksLife.com</a:t>
            </a:r>
            <a:r>
              <a:rPr lang="en-US" sz="3400" dirty="0">
                <a:solidFill>
                  <a:schemeClr val="accent5">
                    <a:lumMod val="75000"/>
                  </a:schemeClr>
                </a:solidFill>
                <a:latin typeface="Century Gothic" panose="020B0502020202020204" pitchFamily="34" charset="0"/>
              </a:rPr>
              <a:t> </a:t>
            </a:r>
          </a:p>
        </p:txBody>
      </p:sp>
      <p:pic>
        <p:nvPicPr>
          <p:cNvPr id="5" name="Content Placeholder 4" descr="Graphical user interface, application&#10;&#10;Description automatically generated">
            <a:extLst>
              <a:ext uri="{FF2B5EF4-FFF2-40B4-BE49-F238E27FC236}">
                <a16:creationId xmlns:a16="http://schemas.microsoft.com/office/drawing/2014/main" id="{4D7FD162-9C05-4C2C-BB22-ECB48B8AB5DF}"/>
              </a:ext>
            </a:extLst>
          </p:cNvPr>
          <p:cNvPicPr>
            <a:picLocks noGrp="1"/>
          </p:cNvPicPr>
          <p:nvPr>
            <p:ph sz="half" idx="2"/>
          </p:nvPr>
        </p:nvPicPr>
        <p:blipFill rotWithShape="1">
          <a:blip r:embed="rId4" cstate="email">
            <a:extLst>
              <a:ext uri="{28A0092B-C50C-407E-A947-70E740481C1C}">
                <a14:useLocalDpi xmlns:a14="http://schemas.microsoft.com/office/drawing/2010/main"/>
              </a:ext>
            </a:extLst>
          </a:blip>
          <a:srcRect/>
          <a:stretch/>
        </p:blipFill>
        <p:spPr bwMode="auto">
          <a:xfrm>
            <a:off x="6646605" y="211738"/>
            <a:ext cx="5135820" cy="6436712"/>
          </a:xfrm>
          <a:prstGeom prst="rect">
            <a:avLst/>
          </a:prstGeom>
          <a:ln>
            <a:noFill/>
          </a:ln>
          <a:effectLst>
            <a:outerShdw blurRad="292100" dist="139700" dir="2700000" algn="tl" rotWithShape="0">
              <a:schemeClr val="accent5">
                <a:alpha val="65000"/>
              </a:scheme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35504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4"/>
            </a:gs>
            <a:gs pos="38056">
              <a:schemeClr val="accent5">
                <a:lumMod val="20000"/>
                <a:lumOff val="80000"/>
              </a:schemeClr>
            </a:gs>
            <a:gs pos="21000">
              <a:schemeClr val="bg1"/>
            </a:gs>
            <a:gs pos="53000">
              <a:schemeClr val="accent1">
                <a:lumMod val="20000"/>
                <a:lumOff val="80000"/>
              </a:schemeClr>
            </a:gs>
            <a:gs pos="70782">
              <a:schemeClr val="accent5">
                <a:lumMod val="40000"/>
                <a:lumOff val="60000"/>
              </a:schemeClr>
            </a:gs>
            <a:gs pos="87000">
              <a:schemeClr val="accent5"/>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6E6C8-256D-46E2-B37C-21F455DFDD74}"/>
              </a:ext>
            </a:extLst>
          </p:cNvPr>
          <p:cNvSpPr txBox="1"/>
          <p:nvPr/>
        </p:nvSpPr>
        <p:spPr>
          <a:xfrm>
            <a:off x="110398" y="158958"/>
            <a:ext cx="5464779" cy="1350246"/>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6000" b="1" dirty="0">
                <a:latin typeface="Century Gothic" panose="020B0502020202020204" pitchFamily="34" charset="0"/>
                <a:ea typeface="+mj-ea"/>
                <a:cs typeface="+mj-cs"/>
              </a:rPr>
              <a:t>Housekeeping</a:t>
            </a:r>
            <a:endParaRPr lang="en-US" sz="6000" b="1" kern="1200" dirty="0">
              <a:latin typeface="Century Gothic" panose="020B0502020202020204" pitchFamily="34" charset="0"/>
              <a:ea typeface="+mj-ea"/>
              <a:cs typeface="+mj-cs"/>
            </a:endParaRPr>
          </a:p>
        </p:txBody>
      </p:sp>
      <p:sp>
        <p:nvSpPr>
          <p:cNvPr id="5" name="Rectangle 4" descr="Help">
            <a:extLst>
              <a:ext uri="{FF2B5EF4-FFF2-40B4-BE49-F238E27FC236}">
                <a16:creationId xmlns:a16="http://schemas.microsoft.com/office/drawing/2014/main" id="{D640E0A1-57C7-4E23-AA41-9A374FE6EBAE}"/>
              </a:ext>
            </a:extLst>
          </p:cNvPr>
          <p:cNvSpPr/>
          <p:nvPr/>
        </p:nvSpPr>
        <p:spPr>
          <a:xfrm>
            <a:off x="5832019" y="1835150"/>
            <a:ext cx="1118004" cy="1118003"/>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sp>
        <p:nvSpPr>
          <p:cNvPr id="7" name="Rectangle 6" descr="Send">
            <a:extLst>
              <a:ext uri="{FF2B5EF4-FFF2-40B4-BE49-F238E27FC236}">
                <a16:creationId xmlns:a16="http://schemas.microsoft.com/office/drawing/2014/main" id="{D215343B-EA55-4272-A6BA-EE13527B426C}"/>
              </a:ext>
            </a:extLst>
          </p:cNvPr>
          <p:cNvSpPr/>
          <p:nvPr/>
        </p:nvSpPr>
        <p:spPr>
          <a:xfrm>
            <a:off x="5901318" y="3429870"/>
            <a:ext cx="1115568" cy="1115568"/>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sp>
      <p:pic>
        <p:nvPicPr>
          <p:cNvPr id="11" name="Picture 10" descr="A blue sign with white text&#10;&#10;Description automatically generated with medium confidence">
            <a:extLst>
              <a:ext uri="{FF2B5EF4-FFF2-40B4-BE49-F238E27FC236}">
                <a16:creationId xmlns:a16="http://schemas.microsoft.com/office/drawing/2014/main" id="{EA2965DB-6E62-47A2-A8AE-AC3936C63926}"/>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562100" y="1745354"/>
            <a:ext cx="1371600" cy="1371600"/>
          </a:xfrm>
          <a:prstGeom prst="rect">
            <a:avLst/>
          </a:prstGeom>
        </p:spPr>
      </p:pic>
      <p:pic>
        <p:nvPicPr>
          <p:cNvPr id="13" name="Picture 12" descr="A close-up of some food&#10;&#10;Description automatically generated with low confidence">
            <a:extLst>
              <a:ext uri="{FF2B5EF4-FFF2-40B4-BE49-F238E27FC236}">
                <a16:creationId xmlns:a16="http://schemas.microsoft.com/office/drawing/2014/main" id="{38AA530C-198C-4611-84DA-FB9D6901B0FB}"/>
              </a:ext>
            </a:extLst>
          </p:cNvPr>
          <p:cNvPicPr>
            <a:picLocks noChangeAspect="1"/>
          </p:cNvPicPr>
          <p:nvPr/>
        </p:nvPicPr>
        <p:blipFill>
          <a:blip r:embed="rId9">
            <a:clrChange>
              <a:clrFrom>
                <a:srgbClr val="FEFEFE"/>
              </a:clrFrom>
              <a:clrTo>
                <a:srgbClr val="FEFEFE">
                  <a:alpha val="0"/>
                </a:srgbClr>
              </a:clrTo>
            </a:clrChange>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1562100" y="3432681"/>
            <a:ext cx="1371600" cy="1371600"/>
          </a:xfrm>
          <a:prstGeom prst="rect">
            <a:avLst/>
          </a:prstGeom>
        </p:spPr>
      </p:pic>
      <p:sp>
        <p:nvSpPr>
          <p:cNvPr id="16" name="TextBox 15">
            <a:extLst>
              <a:ext uri="{FF2B5EF4-FFF2-40B4-BE49-F238E27FC236}">
                <a16:creationId xmlns:a16="http://schemas.microsoft.com/office/drawing/2014/main" id="{C23339D1-B14B-48D0-812A-4DF7FC514AE5}"/>
              </a:ext>
            </a:extLst>
          </p:cNvPr>
          <p:cNvSpPr txBox="1"/>
          <p:nvPr/>
        </p:nvSpPr>
        <p:spPr>
          <a:xfrm>
            <a:off x="7092898" y="3240266"/>
            <a:ext cx="4229614" cy="1482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6922" tIns="156922" rIns="156922" bIns="156922"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tx1"/>
                </a:solidFill>
                <a:latin typeface="Century Gothic" panose="020B0502020202020204" pitchFamily="34" charset="0"/>
              </a:rPr>
              <a:t>Stay connected at </a:t>
            </a:r>
            <a:r>
              <a:rPr lang="en-US" sz="2400" u="sng" kern="1200" dirty="0">
                <a:solidFill>
                  <a:schemeClr val="accent5"/>
                </a:solidFill>
                <a:latin typeface="Century Gothic" panose="020B0502020202020204" pitchFamily="34" charset="0"/>
              </a:rPr>
              <a:t>R</a:t>
            </a:r>
            <a:r>
              <a:rPr lang="en-US" sz="2400" kern="1200" dirty="0">
                <a:solidFill>
                  <a:schemeClr val="accent5"/>
                </a:solidFill>
                <a:latin typeface="Century Gothic" panose="020B0502020202020204" pitchFamily="34" charset="0"/>
                <a:hlinkClick r:id="rId11">
                  <a:extLst>
                    <a:ext uri="{A12FA001-AC4F-418D-AE19-62706E023703}">
                      <ahyp:hlinkClr xmlns:ahyp="http://schemas.microsoft.com/office/drawing/2018/hyperlinkcolor" val="tx"/>
                    </a:ext>
                  </a:extLst>
                </a:hlinkClick>
              </a:rPr>
              <a:t>ecruiting@parks.ca.gov</a:t>
            </a:r>
            <a:endParaRPr lang="en-US" sz="2400" kern="1200" dirty="0">
              <a:solidFill>
                <a:schemeClr val="accent5"/>
              </a:solidFill>
              <a:latin typeface="Century Gothic" panose="020B0502020202020204" pitchFamily="34" charset="0"/>
            </a:endParaRPr>
          </a:p>
        </p:txBody>
      </p:sp>
      <p:sp>
        <p:nvSpPr>
          <p:cNvPr id="15" name="TextBox 14">
            <a:extLst>
              <a:ext uri="{FF2B5EF4-FFF2-40B4-BE49-F238E27FC236}">
                <a16:creationId xmlns:a16="http://schemas.microsoft.com/office/drawing/2014/main" id="{1B368E4B-FA99-4AD1-AF3A-6ABA2F4972D2}"/>
              </a:ext>
            </a:extLst>
          </p:cNvPr>
          <p:cNvSpPr txBox="1"/>
          <p:nvPr/>
        </p:nvSpPr>
        <p:spPr>
          <a:xfrm>
            <a:off x="7077075" y="1968500"/>
            <a:ext cx="4829175" cy="830997"/>
          </a:xfrm>
          <a:prstGeom prst="rect">
            <a:avLst/>
          </a:prstGeom>
          <a:noFill/>
        </p:spPr>
        <p:txBody>
          <a:bodyPr wrap="square" rtlCol="0">
            <a:spAutoFit/>
          </a:bodyPr>
          <a:lstStyle/>
          <a:p>
            <a:r>
              <a:rPr lang="en-US" sz="2400" dirty="0">
                <a:latin typeface="Century Gothic" panose="020B0502020202020204" pitchFamily="34" charset="0"/>
              </a:rPr>
              <a:t>All Questions Welcome!</a:t>
            </a:r>
          </a:p>
          <a:p>
            <a:r>
              <a:rPr lang="en-US" sz="2400" dirty="0">
                <a:latin typeface="Century Gothic" panose="020B0502020202020204" pitchFamily="34" charset="0"/>
              </a:rPr>
              <a:t>Participation is encouraged </a:t>
            </a:r>
          </a:p>
        </p:txBody>
      </p:sp>
      <p:sp>
        <p:nvSpPr>
          <p:cNvPr id="17" name="TextBox 16">
            <a:extLst>
              <a:ext uri="{FF2B5EF4-FFF2-40B4-BE49-F238E27FC236}">
                <a16:creationId xmlns:a16="http://schemas.microsoft.com/office/drawing/2014/main" id="{E806B0BD-F2A5-41C8-B272-D5883EC8BD93}"/>
              </a:ext>
            </a:extLst>
          </p:cNvPr>
          <p:cNvSpPr txBox="1"/>
          <p:nvPr/>
        </p:nvSpPr>
        <p:spPr>
          <a:xfrm>
            <a:off x="3048000" y="1968500"/>
            <a:ext cx="2028825" cy="830997"/>
          </a:xfrm>
          <a:prstGeom prst="rect">
            <a:avLst/>
          </a:prstGeom>
          <a:noFill/>
        </p:spPr>
        <p:txBody>
          <a:bodyPr wrap="square" rtlCol="0">
            <a:spAutoFit/>
          </a:bodyPr>
          <a:lstStyle/>
          <a:p>
            <a:r>
              <a:rPr lang="en-US" sz="2400" dirty="0">
                <a:latin typeface="Century Gothic" panose="020B0502020202020204" pitchFamily="34" charset="0"/>
              </a:rPr>
              <a:t>Location &amp; Access</a:t>
            </a:r>
          </a:p>
        </p:txBody>
      </p:sp>
      <p:sp>
        <p:nvSpPr>
          <p:cNvPr id="18" name="TextBox 17">
            <a:extLst>
              <a:ext uri="{FF2B5EF4-FFF2-40B4-BE49-F238E27FC236}">
                <a16:creationId xmlns:a16="http://schemas.microsoft.com/office/drawing/2014/main" id="{ECA56522-CEE3-4C00-A20A-84DC47C586CE}"/>
              </a:ext>
            </a:extLst>
          </p:cNvPr>
          <p:cNvSpPr txBox="1"/>
          <p:nvPr/>
        </p:nvSpPr>
        <p:spPr>
          <a:xfrm>
            <a:off x="3219450" y="3609975"/>
            <a:ext cx="1571625" cy="1200329"/>
          </a:xfrm>
          <a:prstGeom prst="rect">
            <a:avLst/>
          </a:prstGeom>
          <a:noFill/>
        </p:spPr>
        <p:txBody>
          <a:bodyPr wrap="square" rtlCol="0">
            <a:spAutoFit/>
          </a:bodyPr>
          <a:lstStyle/>
          <a:p>
            <a:r>
              <a:rPr lang="en-US" sz="2400" dirty="0">
                <a:latin typeface="Century Gothic" panose="020B0502020202020204" pitchFamily="34" charset="0"/>
              </a:rPr>
              <a:t>Lunch will be provided</a:t>
            </a:r>
          </a:p>
        </p:txBody>
      </p:sp>
      <p:pic>
        <p:nvPicPr>
          <p:cNvPr id="21" name="Picture 20" descr="Icon&#10;&#10;Description automatically generated">
            <a:extLst>
              <a:ext uri="{FF2B5EF4-FFF2-40B4-BE49-F238E27FC236}">
                <a16:creationId xmlns:a16="http://schemas.microsoft.com/office/drawing/2014/main" id="{7E6CAFB2-0220-4101-A8CB-9C816F4A8E7A}"/>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4460419" y="5066886"/>
            <a:ext cx="1371600" cy="1371600"/>
          </a:xfrm>
          <a:prstGeom prst="rect">
            <a:avLst/>
          </a:prstGeom>
        </p:spPr>
      </p:pic>
      <p:sp>
        <p:nvSpPr>
          <p:cNvPr id="23" name="TextBox 22">
            <a:extLst>
              <a:ext uri="{FF2B5EF4-FFF2-40B4-BE49-F238E27FC236}">
                <a16:creationId xmlns:a16="http://schemas.microsoft.com/office/drawing/2014/main" id="{5AA34A04-813C-4CB0-9E10-FBAA71A1FF4D}"/>
              </a:ext>
            </a:extLst>
          </p:cNvPr>
          <p:cNvSpPr txBox="1"/>
          <p:nvPr/>
        </p:nvSpPr>
        <p:spPr>
          <a:xfrm>
            <a:off x="5901318" y="5456583"/>
            <a:ext cx="3620369" cy="461665"/>
          </a:xfrm>
          <a:prstGeom prst="rect">
            <a:avLst/>
          </a:prstGeom>
          <a:noFill/>
        </p:spPr>
        <p:txBody>
          <a:bodyPr wrap="square" rtlCol="0">
            <a:spAutoFit/>
          </a:bodyPr>
          <a:lstStyle/>
          <a:p>
            <a:r>
              <a:rPr lang="en-US" sz="2400" dirty="0">
                <a:latin typeface="Century Gothic" panose="020B0502020202020204" pitchFamily="34" charset="0"/>
              </a:rPr>
              <a:t>Stick around for help</a:t>
            </a:r>
          </a:p>
        </p:txBody>
      </p:sp>
    </p:spTree>
    <p:extLst>
      <p:ext uri="{BB962C8B-B14F-4D97-AF65-F5344CB8AC3E}">
        <p14:creationId xmlns:p14="http://schemas.microsoft.com/office/powerpoint/2010/main" val="60863696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B3FD369-335F-4FE5-89A5-4BEB12AE0C33}"/>
              </a:ext>
            </a:extLst>
          </p:cNvPr>
          <p:cNvPicPr>
            <a:picLocks noChangeAspect="1"/>
          </p:cNvPicPr>
          <p:nvPr/>
        </p:nvPicPr>
        <p:blipFill>
          <a:blip r:embed="rId3"/>
          <a:stretch>
            <a:fillRect/>
          </a:stretch>
        </p:blipFill>
        <p:spPr>
          <a:xfrm>
            <a:off x="0" y="0"/>
            <a:ext cx="12192000" cy="6858000"/>
          </a:xfrm>
          <a:prstGeom prst="rect">
            <a:avLst/>
          </a:prstGeom>
        </p:spPr>
      </p:pic>
      <p:sp>
        <p:nvSpPr>
          <p:cNvPr id="24" name="Rectangle: Rounded Corners 23">
            <a:extLst>
              <a:ext uri="{FF2B5EF4-FFF2-40B4-BE49-F238E27FC236}">
                <a16:creationId xmlns:a16="http://schemas.microsoft.com/office/drawing/2014/main" id="{9A13745B-6ACF-47F6-ACF3-BE8DB824C065}"/>
              </a:ext>
            </a:extLst>
          </p:cNvPr>
          <p:cNvSpPr/>
          <p:nvPr/>
        </p:nvSpPr>
        <p:spPr>
          <a:xfrm>
            <a:off x="6096000" y="47686"/>
            <a:ext cx="5769429" cy="165948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Century Gothic" panose="020B0502020202020204" pitchFamily="34" charset="0"/>
              </a:rPr>
              <a:t>Reviewing Job Bulletin</a:t>
            </a:r>
          </a:p>
        </p:txBody>
      </p:sp>
      <p:sp>
        <p:nvSpPr>
          <p:cNvPr id="25" name="Rectangle: Rounded Corners 24">
            <a:extLst>
              <a:ext uri="{FF2B5EF4-FFF2-40B4-BE49-F238E27FC236}">
                <a16:creationId xmlns:a16="http://schemas.microsoft.com/office/drawing/2014/main" id="{8798F527-C429-4354-840B-43B99896FB1C}"/>
              </a:ext>
            </a:extLst>
          </p:cNvPr>
          <p:cNvSpPr/>
          <p:nvPr/>
        </p:nvSpPr>
        <p:spPr>
          <a:xfrm>
            <a:off x="1242108" y="791412"/>
            <a:ext cx="1748742" cy="751638"/>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AB327FF-C4A8-4128-848E-DAA044C151E7}"/>
              </a:ext>
            </a:extLst>
          </p:cNvPr>
          <p:cNvSpPr/>
          <p:nvPr/>
        </p:nvSpPr>
        <p:spPr>
          <a:xfrm>
            <a:off x="102711" y="3354521"/>
            <a:ext cx="2183290" cy="257757"/>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F4AB8BD3-E45D-4A5C-985E-45A2D41D6E10}"/>
              </a:ext>
            </a:extLst>
          </p:cNvPr>
          <p:cNvSpPr/>
          <p:nvPr/>
        </p:nvSpPr>
        <p:spPr>
          <a:xfrm>
            <a:off x="115676" y="3725015"/>
            <a:ext cx="1126432" cy="205965"/>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EECEFB4-21E9-459B-A92E-3B8E525211F9}"/>
              </a:ext>
            </a:extLst>
          </p:cNvPr>
          <p:cNvSpPr/>
          <p:nvPr/>
        </p:nvSpPr>
        <p:spPr>
          <a:xfrm>
            <a:off x="102331" y="3950030"/>
            <a:ext cx="2374170" cy="17087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23B3C0EB-0834-4713-AFC7-B0A040C1549B}"/>
              </a:ext>
            </a:extLst>
          </p:cNvPr>
          <p:cNvSpPr/>
          <p:nvPr/>
        </p:nvSpPr>
        <p:spPr>
          <a:xfrm>
            <a:off x="86175" y="4174253"/>
            <a:ext cx="2276063" cy="693712"/>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A3518269-7CF5-4BCE-B440-89F13AADD0BC}"/>
              </a:ext>
            </a:extLst>
          </p:cNvPr>
          <p:cNvSpPr/>
          <p:nvPr/>
        </p:nvSpPr>
        <p:spPr>
          <a:xfrm>
            <a:off x="83280" y="4954656"/>
            <a:ext cx="1983645" cy="1331844"/>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32B1BD32-7D64-4A7A-AE03-7F3D36529634}"/>
              </a:ext>
            </a:extLst>
          </p:cNvPr>
          <p:cNvSpPr/>
          <p:nvPr/>
        </p:nvSpPr>
        <p:spPr>
          <a:xfrm>
            <a:off x="4505325" y="3768361"/>
            <a:ext cx="2533650" cy="162619"/>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E2F5C6E5-F82D-4D7C-B9DD-BC1A70E8B60A}"/>
              </a:ext>
            </a:extLst>
          </p:cNvPr>
          <p:cNvSpPr/>
          <p:nvPr/>
        </p:nvSpPr>
        <p:spPr>
          <a:xfrm>
            <a:off x="5960188" y="4186080"/>
            <a:ext cx="1423035" cy="610733"/>
          </a:xfrm>
          <a:prstGeom prst="roundRect">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8989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3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C0B0C0F-A4A7-406D-9370-9DC8C9F644E2}"/>
              </a:ext>
            </a:extLst>
          </p:cNvPr>
          <p:cNvSpPr>
            <a:spLocks noGrp="1"/>
          </p:cNvSpPr>
          <p:nvPr>
            <p:ph type="title"/>
          </p:nvPr>
        </p:nvSpPr>
        <p:spPr>
          <a:xfrm>
            <a:off x="133350" y="193675"/>
            <a:ext cx="5667375" cy="1325563"/>
          </a:xfrm>
        </p:spPr>
        <p:txBody>
          <a:bodyPr>
            <a:noAutofit/>
          </a:bodyPr>
          <a:lstStyle/>
          <a:p>
            <a:r>
              <a:rPr lang="en-US" sz="3200" b="1" kern="1200" dirty="0">
                <a:solidFill>
                  <a:schemeClr val="tx1"/>
                </a:solidFill>
                <a:latin typeface="Century Gothic" panose="020B0502020202020204" pitchFamily="34" charset="0"/>
              </a:rPr>
              <a:t>Classification Specification Minimum Qualifications</a:t>
            </a:r>
            <a:endParaRPr lang="en-US" sz="3200" dirty="0"/>
          </a:p>
        </p:txBody>
      </p:sp>
      <p:sp>
        <p:nvSpPr>
          <p:cNvPr id="8" name="Content Placeholder 7">
            <a:extLst>
              <a:ext uri="{FF2B5EF4-FFF2-40B4-BE49-F238E27FC236}">
                <a16:creationId xmlns:a16="http://schemas.microsoft.com/office/drawing/2014/main" id="{E12A26E6-F428-463E-85F8-510BCB4DFAC1}"/>
              </a:ext>
            </a:extLst>
          </p:cNvPr>
          <p:cNvSpPr>
            <a:spLocks noGrp="1"/>
          </p:cNvSpPr>
          <p:nvPr>
            <p:ph sz="half" idx="1"/>
          </p:nvPr>
        </p:nvSpPr>
        <p:spPr/>
        <p:txBody>
          <a:bodyPr/>
          <a:lstStyle/>
          <a:p>
            <a:pPr marL="347663"/>
            <a:r>
              <a:rPr lang="en-US" sz="2400" dirty="0">
                <a:latin typeface="Century Gothic" panose="020B0502020202020204" pitchFamily="34" charset="0"/>
              </a:rPr>
              <a:t>Define the classification</a:t>
            </a:r>
          </a:p>
          <a:p>
            <a:pPr marL="347663"/>
            <a:r>
              <a:rPr lang="en-US" sz="2400" dirty="0">
                <a:latin typeface="Century Gothic" panose="020B0502020202020204" pitchFamily="34" charset="0"/>
              </a:rPr>
              <a:t>Typical Tasks</a:t>
            </a:r>
          </a:p>
          <a:p>
            <a:pPr marL="347663"/>
            <a:r>
              <a:rPr lang="en-US" sz="2400" dirty="0">
                <a:latin typeface="Century Gothic" panose="020B0502020202020204" pitchFamily="34" charset="0"/>
              </a:rPr>
              <a:t>Minimum Qualification</a:t>
            </a:r>
          </a:p>
          <a:p>
            <a:pPr marL="919163" lvl="1" indent="-342900">
              <a:buFont typeface="Courier New" panose="02070309020205020404" pitchFamily="49" charset="0"/>
              <a:buChar char="o"/>
            </a:pPr>
            <a:r>
              <a:rPr lang="en-US" dirty="0">
                <a:latin typeface="Century Gothic" panose="020B0502020202020204" pitchFamily="34" charset="0"/>
              </a:rPr>
              <a:t>Education </a:t>
            </a:r>
          </a:p>
          <a:p>
            <a:pPr marL="919163" lvl="1" indent="-342900">
              <a:buFont typeface="Courier New" panose="02070309020205020404" pitchFamily="49" charset="0"/>
              <a:buChar char="o"/>
            </a:pPr>
            <a:r>
              <a:rPr lang="en-US" dirty="0">
                <a:latin typeface="Century Gothic" panose="020B0502020202020204" pitchFamily="34" charset="0"/>
              </a:rPr>
              <a:t>Patterns</a:t>
            </a:r>
          </a:p>
          <a:p>
            <a:pPr marL="347663"/>
            <a:r>
              <a:rPr lang="en-US" sz="2400" dirty="0">
                <a:latin typeface="Century Gothic" panose="020B0502020202020204" pitchFamily="34" charset="0"/>
              </a:rPr>
              <a:t>Knowledge and Abilities</a:t>
            </a:r>
          </a:p>
          <a:p>
            <a:pPr marL="347663"/>
            <a:r>
              <a:rPr lang="en-US" sz="2400" dirty="0">
                <a:latin typeface="Century Gothic" panose="020B0502020202020204" pitchFamily="34" charset="0"/>
              </a:rPr>
              <a:t>Special Characteristics/Additional Desirable Qualification </a:t>
            </a:r>
          </a:p>
          <a:p>
            <a:endParaRPr lang="en-US" dirty="0"/>
          </a:p>
        </p:txBody>
      </p:sp>
      <p:pic>
        <p:nvPicPr>
          <p:cNvPr id="18" name="Picture 17">
            <a:extLst>
              <a:ext uri="{FF2B5EF4-FFF2-40B4-BE49-F238E27FC236}">
                <a16:creationId xmlns:a16="http://schemas.microsoft.com/office/drawing/2014/main" id="{109A305D-65D1-4B4A-A4A4-74CA29B118AE}"/>
              </a:ext>
            </a:extLst>
          </p:cNvPr>
          <p:cNvPicPr>
            <a:picLocks noChangeAspect="1"/>
          </p:cNvPicPr>
          <p:nvPr/>
        </p:nvPicPr>
        <p:blipFill rotWithShape="1">
          <a:blip r:embed="rId3"/>
          <a:srcRect l="11240" r="2165"/>
          <a:stretch/>
        </p:blipFill>
        <p:spPr>
          <a:xfrm>
            <a:off x="6537387" y="76200"/>
            <a:ext cx="5210176" cy="6524009"/>
          </a:xfrm>
          <a:prstGeom prst="rect">
            <a:avLst/>
          </a:prstGeom>
        </p:spPr>
      </p:pic>
    </p:spTree>
    <p:extLst>
      <p:ext uri="{BB962C8B-B14F-4D97-AF65-F5344CB8AC3E}">
        <p14:creationId xmlns:p14="http://schemas.microsoft.com/office/powerpoint/2010/main" val="3267481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78D24-8226-4733-8192-346A70B843F0}"/>
              </a:ext>
            </a:extLst>
          </p:cNvPr>
          <p:cNvSpPr>
            <a:spLocks noGrp="1"/>
          </p:cNvSpPr>
          <p:nvPr>
            <p:ph type="title"/>
          </p:nvPr>
        </p:nvSpPr>
        <p:spPr>
          <a:xfrm>
            <a:off x="648929" y="629266"/>
            <a:ext cx="4944152" cy="1622321"/>
          </a:xfrm>
        </p:spPr>
        <p:txBody>
          <a:bodyPr vert="horz" lIns="91440" tIns="45720" rIns="91440" bIns="45720" rtlCol="0" anchor="ctr">
            <a:normAutofit/>
          </a:bodyPr>
          <a:lstStyle/>
          <a:p>
            <a:r>
              <a:rPr lang="en-US" sz="3700" b="1" kern="1200" dirty="0">
                <a:solidFill>
                  <a:schemeClr val="tx1"/>
                </a:solidFill>
                <a:latin typeface="Century Gothic" panose="020B0502020202020204" pitchFamily="34" charset="0"/>
              </a:rPr>
              <a:t>Duty Statement Review</a:t>
            </a:r>
          </a:p>
        </p:txBody>
      </p:sp>
      <p:sp>
        <p:nvSpPr>
          <p:cNvPr id="3" name="Content Placeholder 2">
            <a:extLst>
              <a:ext uri="{FF2B5EF4-FFF2-40B4-BE49-F238E27FC236}">
                <a16:creationId xmlns:a16="http://schemas.microsoft.com/office/drawing/2014/main" id="{655816A4-EAE0-404A-ABE8-EDEF48408C0C}"/>
              </a:ext>
            </a:extLst>
          </p:cNvPr>
          <p:cNvSpPr>
            <a:spLocks noGrp="1"/>
          </p:cNvSpPr>
          <p:nvPr>
            <p:ph sz="half" idx="1"/>
          </p:nvPr>
        </p:nvSpPr>
        <p:spPr>
          <a:xfrm>
            <a:off x="648930" y="2438400"/>
            <a:ext cx="4944151" cy="3785419"/>
          </a:xfrm>
        </p:spPr>
        <p:txBody>
          <a:bodyPr vert="horz" lIns="91440" tIns="45720" rIns="91440" bIns="45720" rtlCol="0">
            <a:normAutofit/>
          </a:bodyPr>
          <a:lstStyle/>
          <a:p>
            <a:pPr marL="347663"/>
            <a:r>
              <a:rPr lang="en-US" sz="2400" dirty="0">
                <a:latin typeface="Century Gothic" panose="020B0502020202020204" pitchFamily="34" charset="0"/>
              </a:rPr>
              <a:t>Position description</a:t>
            </a:r>
          </a:p>
          <a:p>
            <a:pPr marL="347663"/>
            <a:r>
              <a:rPr lang="en-US" sz="2400" dirty="0">
                <a:latin typeface="Century Gothic" panose="020B0502020202020204" pitchFamily="34" charset="0"/>
              </a:rPr>
              <a:t>Tasks specific to the job</a:t>
            </a:r>
          </a:p>
          <a:p>
            <a:pPr marL="347663"/>
            <a:r>
              <a:rPr lang="en-US" sz="2400" dirty="0">
                <a:latin typeface="Century Gothic" panose="020B0502020202020204" pitchFamily="34" charset="0"/>
              </a:rPr>
              <a:t>Terms / Buzz Words</a:t>
            </a:r>
          </a:p>
          <a:p>
            <a:pPr marL="119063" indent="0">
              <a:buNone/>
            </a:pPr>
            <a:r>
              <a:rPr lang="en-US" sz="2400" dirty="0"/>
              <a:t> </a:t>
            </a:r>
          </a:p>
          <a:p>
            <a:pPr marL="0"/>
            <a:endParaRPr lang="en-US" sz="2400" dirty="0"/>
          </a:p>
        </p:txBody>
      </p:sp>
      <p:sp>
        <p:nvSpPr>
          <p:cNvPr id="42" name="Rectangle 3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with medium confidence">
            <a:extLst>
              <a:ext uri="{FF2B5EF4-FFF2-40B4-BE49-F238E27FC236}">
                <a16:creationId xmlns:a16="http://schemas.microsoft.com/office/drawing/2014/main" id="{2949110A-138D-4941-AB0B-8FF4040A9CBF}"/>
              </a:ext>
            </a:extLst>
          </p:cNvPr>
          <p:cNvPicPr>
            <a:picLocks noChangeAspect="1"/>
          </p:cNvPicPr>
          <p:nvPr/>
        </p:nvPicPr>
        <p:blipFill rotWithShape="1">
          <a:blip r:embed="rId3"/>
          <a:srcRect l="4355" t="2133" r="3955" b="1798"/>
          <a:stretch/>
        </p:blipFill>
        <p:spPr>
          <a:xfrm>
            <a:off x="6659730" y="209260"/>
            <a:ext cx="4965489" cy="6648740"/>
          </a:xfrm>
          <a:prstGeom prst="rect">
            <a:avLst/>
          </a:prstGeom>
          <a:effectLst/>
        </p:spPr>
      </p:pic>
    </p:spTree>
    <p:extLst>
      <p:ext uri="{BB962C8B-B14F-4D97-AF65-F5344CB8AC3E}">
        <p14:creationId xmlns:p14="http://schemas.microsoft.com/office/powerpoint/2010/main" val="3942709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99C9A-C3AB-464A-AF02-C6CD99C0408C}"/>
              </a:ext>
            </a:extLst>
          </p:cNvPr>
          <p:cNvSpPr>
            <a:spLocks noGrp="1"/>
          </p:cNvSpPr>
          <p:nvPr>
            <p:ph type="title"/>
          </p:nvPr>
        </p:nvSpPr>
        <p:spPr>
          <a:xfrm>
            <a:off x="1" y="32248"/>
            <a:ext cx="12192000" cy="675392"/>
          </a:xfrm>
          <a:solidFill>
            <a:schemeClr val="accent5"/>
          </a:solidFill>
        </p:spPr>
        <p:txBody>
          <a:bodyPr>
            <a:normAutofit/>
          </a:bodyPr>
          <a:lstStyle/>
          <a:p>
            <a:pPr algn="ctr"/>
            <a:r>
              <a:rPr lang="en-US" sz="3200" b="1" dirty="0">
                <a:latin typeface="Century Gothic" panose="020B0502020202020204" pitchFamily="34" charset="0"/>
              </a:rPr>
              <a:t>Completing the State Application Form </a:t>
            </a:r>
            <a:r>
              <a:rPr lang="en-US" sz="3200" b="1" i="1" dirty="0">
                <a:latin typeface="Century Gothic" panose="020B0502020202020204" pitchFamily="34" charset="0"/>
              </a:rPr>
              <a:t>(STD 678)</a:t>
            </a:r>
          </a:p>
        </p:txBody>
      </p:sp>
      <p:sp>
        <p:nvSpPr>
          <p:cNvPr id="21" name="TextBox 20">
            <a:extLst>
              <a:ext uri="{FF2B5EF4-FFF2-40B4-BE49-F238E27FC236}">
                <a16:creationId xmlns:a16="http://schemas.microsoft.com/office/drawing/2014/main" id="{9A9D5009-8B06-4F84-A023-7C6F9DD16CA6}"/>
              </a:ext>
            </a:extLst>
          </p:cNvPr>
          <p:cNvSpPr txBox="1"/>
          <p:nvPr/>
        </p:nvSpPr>
        <p:spPr>
          <a:xfrm>
            <a:off x="6800045" y="1990336"/>
            <a:ext cx="4710914" cy="215444"/>
          </a:xfrm>
          <a:prstGeom prst="rect">
            <a:avLst/>
          </a:prstGeom>
          <a:noFill/>
        </p:spPr>
        <p:txBody>
          <a:bodyPr wrap="square">
            <a:spAutoFit/>
          </a:bodyPr>
          <a:lstStyle/>
          <a:p>
            <a:endParaRPr lang="en-US" sz="800">
              <a:solidFill>
                <a:schemeClr val="bg1"/>
              </a:solidFill>
              <a:highlight>
                <a:srgbClr val="34594F"/>
              </a:highlight>
            </a:endParaRPr>
          </a:p>
        </p:txBody>
      </p:sp>
      <p:pic>
        <p:nvPicPr>
          <p:cNvPr id="6" name="Picture 5">
            <a:extLst>
              <a:ext uri="{FF2B5EF4-FFF2-40B4-BE49-F238E27FC236}">
                <a16:creationId xmlns:a16="http://schemas.microsoft.com/office/drawing/2014/main" id="{33AAF40E-D061-4A8C-A1E3-39FD9E1FA00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12" b="1567"/>
          <a:stretch/>
        </p:blipFill>
        <p:spPr>
          <a:xfrm>
            <a:off x="0" y="719861"/>
            <a:ext cx="6276814" cy="6113103"/>
          </a:xfrm>
          <a:prstGeom prst="rect">
            <a:avLst/>
          </a:prstGeom>
        </p:spPr>
      </p:pic>
      <p:sp>
        <p:nvSpPr>
          <p:cNvPr id="17" name="Rectangle: Rounded Corners 16">
            <a:extLst>
              <a:ext uri="{FF2B5EF4-FFF2-40B4-BE49-F238E27FC236}">
                <a16:creationId xmlns:a16="http://schemas.microsoft.com/office/drawing/2014/main" id="{9E44ED5A-3538-4EE9-A6FF-9E87AF25CDBB}"/>
              </a:ext>
            </a:extLst>
          </p:cNvPr>
          <p:cNvSpPr/>
          <p:nvPr/>
        </p:nvSpPr>
        <p:spPr>
          <a:xfrm>
            <a:off x="138847" y="1052283"/>
            <a:ext cx="6057558" cy="1153498"/>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EC2D8DC-5317-4CD6-A9A2-A95BB5D64276}"/>
              </a:ext>
            </a:extLst>
          </p:cNvPr>
          <p:cNvSpPr/>
          <p:nvPr/>
        </p:nvSpPr>
        <p:spPr>
          <a:xfrm>
            <a:off x="193848" y="2229753"/>
            <a:ext cx="4666201" cy="396207"/>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9E4A933-ABDC-4687-B566-78C3519F67C6}"/>
              </a:ext>
            </a:extLst>
          </p:cNvPr>
          <p:cNvSpPr/>
          <p:nvPr/>
        </p:nvSpPr>
        <p:spPr>
          <a:xfrm>
            <a:off x="138973" y="2667003"/>
            <a:ext cx="6057431" cy="1565038"/>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04094019-A3B4-456B-B706-D0570B74708B}"/>
              </a:ext>
            </a:extLst>
          </p:cNvPr>
          <p:cNvSpPr/>
          <p:nvPr/>
        </p:nvSpPr>
        <p:spPr>
          <a:xfrm>
            <a:off x="138847" y="6220130"/>
            <a:ext cx="6057430" cy="675392"/>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49758EC-316D-430A-8C06-75E942A6D476}"/>
              </a:ext>
            </a:extLst>
          </p:cNvPr>
          <p:cNvSpPr/>
          <p:nvPr/>
        </p:nvSpPr>
        <p:spPr>
          <a:xfrm>
            <a:off x="205922" y="2343847"/>
            <a:ext cx="4466322" cy="26059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rgbClr val="FF0000"/>
                </a:solidFill>
              </a:rPr>
              <a:t>Park Maintenance Worker II</a:t>
            </a:r>
          </a:p>
          <a:p>
            <a:r>
              <a:rPr lang="en-US" sz="1000" dirty="0">
                <a:solidFill>
                  <a:srgbClr val="FF0000"/>
                </a:solidFill>
              </a:rPr>
              <a:t>JC 275869</a:t>
            </a:r>
          </a:p>
        </p:txBody>
      </p:sp>
      <p:sp>
        <p:nvSpPr>
          <p:cNvPr id="23" name="Rectangle 22">
            <a:extLst>
              <a:ext uri="{FF2B5EF4-FFF2-40B4-BE49-F238E27FC236}">
                <a16:creationId xmlns:a16="http://schemas.microsoft.com/office/drawing/2014/main" id="{922D803A-0103-4672-AC4D-B674D0183B8E}"/>
              </a:ext>
            </a:extLst>
          </p:cNvPr>
          <p:cNvSpPr/>
          <p:nvPr/>
        </p:nvSpPr>
        <p:spPr>
          <a:xfrm>
            <a:off x="927938" y="6587745"/>
            <a:ext cx="2159566" cy="307777"/>
          </a:xfrm>
          <a:prstGeom prst="rect">
            <a:avLst/>
          </a:prstGeom>
          <a:noFill/>
        </p:spPr>
        <p:txBody>
          <a:bodyPr wrap="none" lIns="91440" tIns="45720" rIns="91440" bIns="45720">
            <a:spAutoFit/>
          </a:bodyPr>
          <a:lstStyle/>
          <a:p>
            <a:pPr algn="ctr"/>
            <a:r>
              <a:rPr lang="en-US" sz="1400" b="0" cap="none" spc="0" dirty="0">
                <a:ln w="0"/>
                <a:solidFill>
                  <a:schemeClr val="accent5"/>
                </a:solidFill>
                <a:effectLst>
                  <a:outerShdw blurRad="38100" dist="19050" dir="2700000" algn="tl" rotWithShape="0">
                    <a:schemeClr val="dk1">
                      <a:alpha val="40000"/>
                    </a:schemeClr>
                  </a:outerShdw>
                </a:effectLst>
                <a:latin typeface="Lucida Handwriting" panose="03010101010101010101" pitchFamily="66" charset="0"/>
              </a:rPr>
              <a:t>Michelle Rodriguez</a:t>
            </a:r>
          </a:p>
        </p:txBody>
      </p:sp>
      <p:sp>
        <p:nvSpPr>
          <p:cNvPr id="24" name="TextBox 23">
            <a:extLst>
              <a:ext uri="{FF2B5EF4-FFF2-40B4-BE49-F238E27FC236}">
                <a16:creationId xmlns:a16="http://schemas.microsoft.com/office/drawing/2014/main" id="{142BFB99-9550-4ADC-B338-071578D6AFA9}"/>
              </a:ext>
            </a:extLst>
          </p:cNvPr>
          <p:cNvSpPr txBox="1"/>
          <p:nvPr/>
        </p:nvSpPr>
        <p:spPr>
          <a:xfrm>
            <a:off x="5175809" y="6597008"/>
            <a:ext cx="871870" cy="276999"/>
          </a:xfrm>
          <a:prstGeom prst="rect">
            <a:avLst/>
          </a:prstGeom>
          <a:noFill/>
        </p:spPr>
        <p:txBody>
          <a:bodyPr wrap="square" rtlCol="0">
            <a:spAutoFit/>
          </a:bodyPr>
          <a:lstStyle/>
          <a:p>
            <a:r>
              <a:rPr lang="en-US" sz="1200" dirty="0">
                <a:solidFill>
                  <a:schemeClr val="accent5"/>
                </a:solidFill>
              </a:rPr>
              <a:t>12/07/21</a:t>
            </a:r>
          </a:p>
        </p:txBody>
      </p:sp>
      <p:sp>
        <p:nvSpPr>
          <p:cNvPr id="26" name="Rectangle: Rounded Corners 25">
            <a:extLst>
              <a:ext uri="{FF2B5EF4-FFF2-40B4-BE49-F238E27FC236}">
                <a16:creationId xmlns:a16="http://schemas.microsoft.com/office/drawing/2014/main" id="{4D940911-0A96-49F2-9CAA-F9DCC7691428}"/>
              </a:ext>
            </a:extLst>
          </p:cNvPr>
          <p:cNvSpPr/>
          <p:nvPr/>
        </p:nvSpPr>
        <p:spPr>
          <a:xfrm>
            <a:off x="160363" y="4630704"/>
            <a:ext cx="4721202" cy="307777"/>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1DF3776-FA95-4E65-85B7-3C5FA18F6E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36482" y="707641"/>
            <a:ext cx="5995723" cy="6125324"/>
          </a:xfrm>
          <a:prstGeom prst="rect">
            <a:avLst/>
          </a:prstGeom>
        </p:spPr>
      </p:pic>
      <p:sp>
        <p:nvSpPr>
          <p:cNvPr id="28" name="Rectangle: Rounded Corners 27">
            <a:extLst>
              <a:ext uri="{FF2B5EF4-FFF2-40B4-BE49-F238E27FC236}">
                <a16:creationId xmlns:a16="http://schemas.microsoft.com/office/drawing/2014/main" id="{FCBE74E3-AA53-482F-89DE-9CBC7FC5351D}"/>
              </a:ext>
            </a:extLst>
          </p:cNvPr>
          <p:cNvSpPr/>
          <p:nvPr/>
        </p:nvSpPr>
        <p:spPr>
          <a:xfrm>
            <a:off x="6335252" y="1321255"/>
            <a:ext cx="5856748" cy="669080"/>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E7F2BA8-D79B-4422-BE5C-D165A14602AD}"/>
              </a:ext>
            </a:extLst>
          </p:cNvPr>
          <p:cNvSpPr/>
          <p:nvPr/>
        </p:nvSpPr>
        <p:spPr>
          <a:xfrm>
            <a:off x="6375457" y="2625960"/>
            <a:ext cx="2972938" cy="669080"/>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3F481E8E-4B03-42E5-8C74-A1E0B99FD06E}"/>
              </a:ext>
            </a:extLst>
          </p:cNvPr>
          <p:cNvSpPr/>
          <p:nvPr/>
        </p:nvSpPr>
        <p:spPr>
          <a:xfrm>
            <a:off x="6316891" y="3435763"/>
            <a:ext cx="5856748" cy="2100982"/>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834B0A06-DAD0-41C2-894F-EECF857E9CA8}"/>
              </a:ext>
            </a:extLst>
          </p:cNvPr>
          <p:cNvSpPr/>
          <p:nvPr/>
        </p:nvSpPr>
        <p:spPr>
          <a:xfrm>
            <a:off x="6335252" y="3603812"/>
            <a:ext cx="797068" cy="779521"/>
          </a:xfrm>
          <a:prstGeom prst="round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209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6" grpId="0" animBg="1"/>
      <p:bldP spid="28" grpId="0" animBg="1"/>
      <p:bldP spid="29" grpId="0" animBg="1"/>
      <p:bldP spid="30"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C48FF49-93EF-4851-9E6B-4F32027DE975}"/>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dirty="0">
                <a:latin typeface="Century Gothic" panose="020B0502020202020204" pitchFamily="34" charset="0"/>
              </a:rPr>
              <a:t>Questions </a:t>
            </a:r>
          </a:p>
        </p:txBody>
      </p:sp>
      <p:cxnSp>
        <p:nvCxnSpPr>
          <p:cNvPr id="20"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8" name="Picture 7" descr="A picture containing chart&#10;&#10;Description automatically generated">
            <a:extLst>
              <a:ext uri="{FF2B5EF4-FFF2-40B4-BE49-F238E27FC236}">
                <a16:creationId xmlns:a16="http://schemas.microsoft.com/office/drawing/2014/main" id="{A0B2453E-E718-4635-A029-36FB952EF4C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l="11457" t="2369" r="10067" b="5574"/>
          <a:stretch/>
        </p:blipFill>
        <p:spPr>
          <a:xfrm>
            <a:off x="402513" y="238125"/>
            <a:ext cx="8160449" cy="6381750"/>
          </a:xfrm>
          <a:prstGeom prst="rect">
            <a:avLst/>
          </a:prstGeom>
        </p:spPr>
      </p:pic>
    </p:spTree>
    <p:extLst>
      <p:ext uri="{BB962C8B-B14F-4D97-AF65-F5344CB8AC3E}">
        <p14:creationId xmlns:p14="http://schemas.microsoft.com/office/powerpoint/2010/main" val="625579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extLst>
              <a:ext uri="{FF2B5EF4-FFF2-40B4-BE49-F238E27FC236}">
                <a16:creationId xmlns:a16="http://schemas.microsoft.com/office/drawing/2014/main" id="{128DD95F-EFFD-47C1-BC04-9432AB8BA66B}"/>
              </a:ext>
            </a:extLst>
          </p:cNvPr>
          <p:cNvPicPr>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5797543" y="10"/>
            <a:ext cx="6394152" cy="6857990"/>
          </a:xfrm>
          <a:prstGeom prst="rect">
            <a:avLst/>
          </a:prstGeom>
        </p:spPr>
      </p:pic>
      <p:sp>
        <p:nvSpPr>
          <p:cNvPr id="4" name="Content Placeholder 3">
            <a:extLst>
              <a:ext uri="{FF2B5EF4-FFF2-40B4-BE49-F238E27FC236}">
                <a16:creationId xmlns:a16="http://schemas.microsoft.com/office/drawing/2014/main" id="{E22EC3B1-59A7-4CEC-8EDD-90DA1CFC4E4C}"/>
              </a:ext>
            </a:extLst>
          </p:cNvPr>
          <p:cNvSpPr>
            <a:spLocks noGrp="1"/>
          </p:cNvSpPr>
          <p:nvPr>
            <p:ph sz="half" idx="2"/>
          </p:nvPr>
        </p:nvSpPr>
        <p:spPr>
          <a:xfrm>
            <a:off x="708452" y="1518090"/>
            <a:ext cx="4706803" cy="3449326"/>
          </a:xfrm>
        </p:spPr>
        <p:txBody>
          <a:bodyPr vert="horz" lIns="91440" tIns="45720" rIns="91440" bIns="45720" rtlCol="0" anchor="ctr">
            <a:noAutofit/>
          </a:bodyPr>
          <a:lstStyle/>
          <a:p>
            <a:pPr marL="457200" indent="-457200">
              <a:buFont typeface="Wingdings" panose="05000000000000000000" pitchFamily="2" charset="2"/>
              <a:buChar char="ü"/>
            </a:pPr>
            <a:r>
              <a:rPr lang="en-US" sz="2000" dirty="0">
                <a:solidFill>
                  <a:srgbClr val="000000"/>
                </a:solidFill>
                <a:latin typeface="Century Gothic" panose="020B0502020202020204" pitchFamily="34" charset="0"/>
              </a:rPr>
              <a:t>Thoroughly complete your application form </a:t>
            </a:r>
          </a:p>
          <a:p>
            <a:pPr marL="457200" indent="-457200">
              <a:buFont typeface="Wingdings" panose="05000000000000000000" pitchFamily="2" charset="2"/>
              <a:buChar char="ü"/>
            </a:pPr>
            <a:r>
              <a:rPr lang="en-US" sz="2000" dirty="0">
                <a:solidFill>
                  <a:srgbClr val="000000"/>
                </a:solidFill>
                <a:latin typeface="Century Gothic" panose="020B0502020202020204" pitchFamily="34" charset="0"/>
              </a:rPr>
              <a:t>Study the classification specifications </a:t>
            </a:r>
            <a:r>
              <a:rPr lang="en-US" sz="2000" b="1" dirty="0">
                <a:solidFill>
                  <a:srgbClr val="000000"/>
                </a:solidFill>
                <a:latin typeface="Century Gothic" panose="020B0502020202020204" pitchFamily="34" charset="0"/>
              </a:rPr>
              <a:t>AND</a:t>
            </a:r>
            <a:r>
              <a:rPr lang="en-US" sz="2000" dirty="0">
                <a:solidFill>
                  <a:srgbClr val="000000"/>
                </a:solidFill>
                <a:latin typeface="Century Gothic" panose="020B0502020202020204" pitchFamily="34" charset="0"/>
              </a:rPr>
              <a:t> the duty statement</a:t>
            </a:r>
          </a:p>
          <a:p>
            <a:pPr marL="457200" indent="-457200">
              <a:buFont typeface="Wingdings" panose="05000000000000000000" pitchFamily="2" charset="2"/>
              <a:buChar char="ü"/>
            </a:pPr>
            <a:r>
              <a:rPr lang="en-US" sz="2000" dirty="0">
                <a:solidFill>
                  <a:srgbClr val="000000"/>
                </a:solidFill>
                <a:latin typeface="Century Gothic" panose="020B0502020202020204" pitchFamily="34" charset="0"/>
              </a:rPr>
              <a:t>Use your resume as tool to promote yourself</a:t>
            </a:r>
          </a:p>
          <a:p>
            <a:pPr marL="457200" indent="-457200">
              <a:buFont typeface="Wingdings" panose="05000000000000000000" pitchFamily="2" charset="2"/>
              <a:buChar char="ü"/>
            </a:pPr>
            <a:r>
              <a:rPr lang="en-US" sz="2000" dirty="0">
                <a:solidFill>
                  <a:srgbClr val="000000"/>
                </a:solidFill>
                <a:latin typeface="Century Gothic" panose="020B0502020202020204" pitchFamily="34" charset="0"/>
              </a:rPr>
              <a:t>Send your application by the Final Filing Date</a:t>
            </a:r>
          </a:p>
        </p:txBody>
      </p:sp>
    </p:spTree>
    <p:extLst>
      <p:ext uri="{BB962C8B-B14F-4D97-AF65-F5344CB8AC3E}">
        <p14:creationId xmlns:p14="http://schemas.microsoft.com/office/powerpoint/2010/main" val="3243286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ock&#10;&#10;Description automatically generated">
            <a:extLst>
              <a:ext uri="{FF2B5EF4-FFF2-40B4-BE49-F238E27FC236}">
                <a16:creationId xmlns:a16="http://schemas.microsoft.com/office/drawing/2014/main" id="{9C90EEE4-FA87-4264-92D8-5C58DB90CF59}"/>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rot="21183944">
            <a:off x="1412835" y="607881"/>
            <a:ext cx="6407293" cy="5796599"/>
          </a:xfrm>
          <a:prstGeom prst="rect">
            <a:avLst/>
          </a:prstGeom>
        </p:spPr>
      </p:pic>
      <p:sp>
        <p:nvSpPr>
          <p:cNvPr id="6" name="TextBox 5">
            <a:extLst>
              <a:ext uri="{FF2B5EF4-FFF2-40B4-BE49-F238E27FC236}">
                <a16:creationId xmlns:a16="http://schemas.microsoft.com/office/drawing/2014/main" id="{91FC528A-3A5D-49B9-AF11-479A9151F420}"/>
              </a:ext>
            </a:extLst>
          </p:cNvPr>
          <p:cNvSpPr txBox="1"/>
          <p:nvPr/>
        </p:nvSpPr>
        <p:spPr>
          <a:xfrm>
            <a:off x="8728536" y="2551837"/>
            <a:ext cx="2124074" cy="1754326"/>
          </a:xfrm>
          <a:prstGeom prst="rect">
            <a:avLst/>
          </a:prstGeom>
          <a:noFill/>
        </p:spPr>
        <p:txBody>
          <a:bodyPr wrap="square" rtlCol="0">
            <a:spAutoFit/>
          </a:bodyPr>
          <a:lstStyle/>
          <a:p>
            <a:r>
              <a:rPr lang="en-US" sz="5400" dirty="0">
                <a:latin typeface="Century Gothic" panose="020B0502020202020204" pitchFamily="34" charset="0"/>
              </a:rPr>
              <a:t>It’s time!! </a:t>
            </a:r>
          </a:p>
        </p:txBody>
      </p:sp>
    </p:spTree>
    <p:extLst>
      <p:ext uri="{BB962C8B-B14F-4D97-AF65-F5344CB8AC3E}">
        <p14:creationId xmlns:p14="http://schemas.microsoft.com/office/powerpoint/2010/main" val="41815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7" presetClass="emph" presetSubtype="0" fill="remove" grpId="0" nodeType="clickEffect">
                                  <p:stCondLst>
                                    <p:cond delay="0"/>
                                  </p:stCondLst>
                                  <p:childTnLst>
                                    <p:animClr clrSpc="rgb" dir="cw">
                                      <p:cBhvr override="childStyle">
                                        <p:cTn id="14" dur="250" autoRev="1" fill="remove"/>
                                        <p:tgtEl>
                                          <p:spTgt spid="6"/>
                                        </p:tgtEl>
                                        <p:attrNameLst>
                                          <p:attrName>style.color</p:attrName>
                                        </p:attrNameLst>
                                      </p:cBhvr>
                                      <p:to>
                                        <a:schemeClr val="bg1"/>
                                      </p:to>
                                    </p:animClr>
                                    <p:animClr clrSpc="rgb" dir="cw">
                                      <p:cBhvr>
                                        <p:cTn id="15" dur="250" autoRev="1" fill="remove"/>
                                        <p:tgtEl>
                                          <p:spTgt spid="6"/>
                                        </p:tgtEl>
                                        <p:attrNameLst>
                                          <p:attrName>fillcolor</p:attrName>
                                        </p:attrNameLst>
                                      </p:cBhvr>
                                      <p:to>
                                        <a:schemeClr val="bg1"/>
                                      </p:to>
                                    </p:animClr>
                                    <p:set>
                                      <p:cBhvr>
                                        <p:cTn id="16" dur="250" autoRev="1" fill="remove"/>
                                        <p:tgtEl>
                                          <p:spTgt spid="6"/>
                                        </p:tgtEl>
                                        <p:attrNameLst>
                                          <p:attrName>fill.type</p:attrName>
                                        </p:attrNameLst>
                                      </p:cBhvr>
                                      <p:to>
                                        <p:strVal val="solid"/>
                                      </p:to>
                                    </p:set>
                                    <p:set>
                                      <p:cBhvr>
                                        <p:cTn id="17"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542F5-B05B-4465-8002-47A908E3DAED}"/>
              </a:ext>
            </a:extLst>
          </p:cNvPr>
          <p:cNvSpPr>
            <a:spLocks noGrp="1"/>
          </p:cNvSpPr>
          <p:nvPr>
            <p:ph type="title"/>
          </p:nvPr>
        </p:nvSpPr>
        <p:spPr>
          <a:xfrm>
            <a:off x="328302" y="4422551"/>
            <a:ext cx="3217032" cy="1553565"/>
          </a:xfrm>
        </p:spPr>
        <p:txBody>
          <a:bodyPr vert="horz" lIns="91440" tIns="45720" rIns="91440" bIns="45720" rtlCol="0" anchor="ctr">
            <a:normAutofit/>
          </a:bodyPr>
          <a:lstStyle/>
          <a:p>
            <a:r>
              <a:rPr lang="en-US" sz="3600" b="1" dirty="0">
                <a:latin typeface="Century Gothic" panose="020B0502020202020204" pitchFamily="34" charset="0"/>
              </a:rPr>
              <a:t>True or False?</a:t>
            </a:r>
            <a:br>
              <a:rPr lang="en-US" sz="3600" dirty="0">
                <a:latin typeface="Century Gothic" panose="020B0502020202020204" pitchFamily="34" charset="0"/>
              </a:rPr>
            </a:br>
            <a:endParaRPr lang="en-US" sz="1800" dirty="0">
              <a:latin typeface="Century Gothic" panose="020B0502020202020204" pitchFamily="34" charset="0"/>
            </a:endParaRPr>
          </a:p>
        </p:txBody>
      </p:sp>
      <p:pic>
        <p:nvPicPr>
          <p:cNvPr id="6" name="Content Placeholder 5" descr="A group of white and red signs&#10;&#10;Description automatically generated with low confidence">
            <a:extLst>
              <a:ext uri="{FF2B5EF4-FFF2-40B4-BE49-F238E27FC236}">
                <a16:creationId xmlns:a16="http://schemas.microsoft.com/office/drawing/2014/main" id="{807D02A3-F63B-4FE8-BE5C-D79C218ABC17}"/>
              </a:ext>
            </a:extLst>
          </p:cNvPr>
          <p:cNvPicPr>
            <a:picLocks noGrp="1" noChangeAspect="1"/>
          </p:cNvPicPr>
          <p:nvPr>
            <p:ph sz="half" idx="2"/>
          </p:nvPr>
        </p:nvPicPr>
        <p:blipFill rotWithShape="1">
          <a:blip r:embed="rId3" cstate="email">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0" y="649902"/>
            <a:ext cx="12191980" cy="357109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A6E127C8-18A5-4FD3-8506-206310B094F6}"/>
              </a:ext>
            </a:extLst>
          </p:cNvPr>
          <p:cNvSpPr>
            <a:spLocks noGrp="1"/>
          </p:cNvSpPr>
          <p:nvPr>
            <p:ph sz="half" idx="1"/>
          </p:nvPr>
        </p:nvSpPr>
        <p:spPr>
          <a:xfrm>
            <a:off x="3729519" y="4343400"/>
            <a:ext cx="7969602" cy="2388914"/>
          </a:xfrm>
        </p:spPr>
        <p:txBody>
          <a:bodyPr vert="horz" lIns="91440" tIns="45720" rIns="91440" bIns="45720" rtlCol="0" anchor="ctr">
            <a:normAutofit/>
          </a:bodyPr>
          <a:lstStyle/>
          <a:p>
            <a:pPr marL="628650" indent="-342900">
              <a:buFont typeface="+mj-lt"/>
              <a:buAutoNum type="arabicPeriod"/>
            </a:pPr>
            <a:r>
              <a:rPr lang="en-US" sz="1800" dirty="0">
                <a:latin typeface="Century Gothic" panose="020B0502020202020204" pitchFamily="34" charset="0"/>
              </a:rPr>
              <a:t>The exam bulletin will indicate if the exam is in-person or online?</a:t>
            </a:r>
          </a:p>
          <a:p>
            <a:pPr marL="628650" indent="-342900">
              <a:buFont typeface="+mj-lt"/>
              <a:buAutoNum type="arabicPeriod"/>
            </a:pPr>
            <a:endParaRPr lang="en-US" sz="1800" dirty="0">
              <a:latin typeface="Century Gothic" panose="020B0502020202020204" pitchFamily="34" charset="0"/>
            </a:endParaRPr>
          </a:p>
          <a:p>
            <a:pPr marL="628650" indent="-342900">
              <a:buFont typeface="+mj-lt"/>
              <a:buAutoNum type="arabicPeriod"/>
            </a:pPr>
            <a:r>
              <a:rPr lang="en-US" sz="1800" dirty="0">
                <a:latin typeface="Century Gothic" panose="020B0502020202020204" pitchFamily="34" charset="0"/>
              </a:rPr>
              <a:t>My list eligibility will vary based on the exam I am taking for the classification?</a:t>
            </a:r>
          </a:p>
          <a:p>
            <a:pPr marL="628650" indent="-342900">
              <a:buFont typeface="+mj-lt"/>
              <a:buAutoNum type="arabicPeriod"/>
            </a:pPr>
            <a:r>
              <a:rPr lang="en-US" sz="1800" dirty="0">
                <a:latin typeface="Century Gothic" panose="020B0502020202020204" pitchFamily="34" charset="0"/>
              </a:rPr>
              <a:t>I can indicate “See Resume” on my application? </a:t>
            </a:r>
          </a:p>
        </p:txBody>
      </p:sp>
    </p:spTree>
    <p:extLst>
      <p:ext uri="{BB962C8B-B14F-4D97-AF65-F5344CB8AC3E}">
        <p14:creationId xmlns:p14="http://schemas.microsoft.com/office/powerpoint/2010/main" val="194585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557" y="468074"/>
            <a:ext cx="5162880" cy="1219195"/>
          </a:xfrm>
        </p:spPr>
        <p:txBody>
          <a:bodyPr vert="horz" lIns="91440" tIns="45720" rIns="91440" bIns="45720" rtlCol="0" anchor="t">
            <a:normAutofit fontScale="90000"/>
          </a:bodyPr>
          <a:lstStyle/>
          <a:p>
            <a:r>
              <a:rPr lang="en-US">
                <a:latin typeface="Century Gothic" panose="020B0502020202020204" pitchFamily="34" charset="0"/>
              </a:rPr>
              <a:t>Types of Career Paths at California State Parks</a:t>
            </a:r>
            <a:endParaRPr lang="en-US" dirty="0">
              <a:latin typeface="Century Gothic" panose="020B0502020202020204" pitchFamily="34" charset="0"/>
            </a:endParaRPr>
          </a:p>
        </p:txBody>
      </p:sp>
      <p:sp>
        <p:nvSpPr>
          <p:cNvPr id="5" name="Content Placeholder 4"/>
          <p:cNvSpPr>
            <a:spLocks noGrp="1"/>
          </p:cNvSpPr>
          <p:nvPr>
            <p:ph sz="half" idx="2"/>
          </p:nvPr>
        </p:nvSpPr>
        <p:spPr>
          <a:xfrm>
            <a:off x="621557" y="2626682"/>
            <a:ext cx="5474443" cy="2544049"/>
          </a:xfrm>
        </p:spPr>
        <p:txBody>
          <a:bodyPr vert="horz" lIns="91440" tIns="45720" rIns="91440" bIns="45720" rtlCol="0" anchor="t">
            <a:normAutofit/>
          </a:bodyPr>
          <a:lstStyle/>
          <a:p>
            <a:pPr>
              <a:buFont typeface="Wingdings" panose="05000000000000000000" pitchFamily="2" charset="2"/>
              <a:buChar char="§"/>
            </a:pPr>
            <a:r>
              <a:rPr lang="en-US" sz="1800" dirty="0">
                <a:latin typeface="Century Gothic" panose="020B0502020202020204" pitchFamily="34" charset="0"/>
              </a:rPr>
              <a:t>Positions available in wide areas of study</a:t>
            </a:r>
          </a:p>
          <a:p>
            <a:pPr>
              <a:buFont typeface="Wingdings" panose="05000000000000000000" pitchFamily="2" charset="2"/>
              <a:buChar char="§"/>
            </a:pPr>
            <a:r>
              <a:rPr lang="en-US" sz="1800" dirty="0">
                <a:latin typeface="Century Gothic" panose="020B0502020202020204" pitchFamily="34" charset="0"/>
              </a:rPr>
              <a:t>100’s of different classifications</a:t>
            </a:r>
          </a:p>
          <a:p>
            <a:pPr>
              <a:buFont typeface="Wingdings" panose="05000000000000000000" pitchFamily="2" charset="2"/>
              <a:buChar char="§"/>
            </a:pPr>
            <a:r>
              <a:rPr lang="en-US" sz="1800" dirty="0">
                <a:latin typeface="Century Gothic" panose="020B0502020202020204" pitchFamily="34" charset="0"/>
              </a:rPr>
              <a:t>Opportunities available for all experience levels and education levels</a:t>
            </a:r>
          </a:p>
          <a:p>
            <a:pPr>
              <a:buFont typeface="Wingdings" panose="05000000000000000000" pitchFamily="2" charset="2"/>
              <a:buChar char="§"/>
            </a:pPr>
            <a:r>
              <a:rPr lang="en-US" sz="1800" dirty="0">
                <a:latin typeface="Century Gothic" panose="020B0502020202020204" pitchFamily="34" charset="0"/>
              </a:rPr>
              <a:t>280 different locations!</a:t>
            </a:r>
          </a:p>
          <a:p>
            <a:pPr marL="383540" indent="-383540"/>
            <a:endParaRPr lang="en-US" dirty="0"/>
          </a:p>
        </p:txBody>
      </p:sp>
      <p:pic>
        <p:nvPicPr>
          <p:cNvPr id="16" name="Content Placeholder 6">
            <a:extLst>
              <a:ext uri="{FF2B5EF4-FFF2-40B4-BE49-F238E27FC236}">
                <a16:creationId xmlns:a16="http://schemas.microsoft.com/office/drawing/2014/main" id="{04A59D63-78BC-4349-ACDE-E4DDE6C618C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0710" y="268030"/>
            <a:ext cx="5266539" cy="6321940"/>
          </a:xfrm>
          <a:prstGeom prst="rect">
            <a:avLst/>
          </a:prstGeom>
          <a:ln w="228600" cap="sq" cmpd="thickThin">
            <a:solidFill>
              <a:schemeClr val="accent5">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27526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6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wearing glasses&#10;&#10;Description automatically generated with low confidence">
            <a:extLst>
              <a:ext uri="{FF2B5EF4-FFF2-40B4-BE49-F238E27FC236}">
                <a16:creationId xmlns:a16="http://schemas.microsoft.com/office/drawing/2014/main" id="{BBF1FF2D-E6DC-4EDF-A49D-BC448E92DE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65" name="Rectangle 6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4E3A39-2897-416C-84B3-32759C5DE4D4}"/>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3600" dirty="0">
                <a:latin typeface="Century Gothic" panose="020B0502020202020204" pitchFamily="34" charset="0"/>
              </a:rPr>
              <a:t>IT and Other Administrative Jobs</a:t>
            </a:r>
          </a:p>
        </p:txBody>
      </p:sp>
      <p:sp>
        <p:nvSpPr>
          <p:cNvPr id="3" name="Content Placeholder 2">
            <a:extLst>
              <a:ext uri="{FF2B5EF4-FFF2-40B4-BE49-F238E27FC236}">
                <a16:creationId xmlns:a16="http://schemas.microsoft.com/office/drawing/2014/main" id="{EF0F6E8D-E4B3-4405-85BE-31792AE68E6E}"/>
              </a:ext>
            </a:extLst>
          </p:cNvPr>
          <p:cNvSpPr>
            <a:spLocks noGrp="1"/>
          </p:cNvSpPr>
          <p:nvPr>
            <p:ph sz="half" idx="1"/>
          </p:nvPr>
        </p:nvSpPr>
        <p:spPr>
          <a:xfrm>
            <a:off x="7531610" y="2434201"/>
            <a:ext cx="3822189" cy="3742762"/>
          </a:xfrm>
        </p:spPr>
        <p:txBody>
          <a:bodyPr vert="horz" lIns="91440" tIns="45720" rIns="91440" bIns="45720" rtlCol="0">
            <a:normAutofit fontScale="92500" lnSpcReduction="10000"/>
          </a:bodyPr>
          <a:lstStyle/>
          <a:p>
            <a:r>
              <a:rPr lang="en-US" sz="1700" dirty="0">
                <a:latin typeface="Century Gothic" panose="020B0502020202020204" pitchFamily="34" charset="0"/>
              </a:rPr>
              <a:t>IT Technician to IT Manager</a:t>
            </a:r>
          </a:p>
          <a:p>
            <a:r>
              <a:rPr lang="en-US" sz="1700" dirty="0">
                <a:latin typeface="Century Gothic" panose="020B0502020202020204" pitchFamily="34" charset="0"/>
              </a:rPr>
              <a:t>Accountant Analyst Series</a:t>
            </a:r>
          </a:p>
          <a:p>
            <a:r>
              <a:rPr lang="en-US" sz="1700" dirty="0">
                <a:latin typeface="Century Gothic" panose="020B0502020202020204" pitchFamily="34" charset="0"/>
              </a:rPr>
              <a:t>Budget Analyst Series</a:t>
            </a:r>
          </a:p>
          <a:p>
            <a:r>
              <a:rPr lang="en-US" sz="1700" dirty="0">
                <a:latin typeface="Century Gothic" panose="020B0502020202020204" pitchFamily="34" charset="0"/>
              </a:rPr>
              <a:t>Administrative Assistant</a:t>
            </a:r>
          </a:p>
          <a:p>
            <a:r>
              <a:rPr lang="en-US" sz="1700" dirty="0">
                <a:latin typeface="Century Gothic" panose="020B0502020202020204" pitchFamily="34" charset="0"/>
              </a:rPr>
              <a:t>Business Services </a:t>
            </a:r>
          </a:p>
          <a:p>
            <a:r>
              <a:rPr lang="en-US" sz="1700" dirty="0">
                <a:latin typeface="Century Gothic" panose="020B0502020202020204" pitchFamily="34" charset="0"/>
              </a:rPr>
              <a:t>Executive Assistant / Secretary </a:t>
            </a:r>
          </a:p>
          <a:p>
            <a:pPr marL="285750"/>
            <a:r>
              <a:rPr lang="en-US" sz="1700" dirty="0">
                <a:latin typeface="Century Gothic" panose="020B0502020202020204" pitchFamily="34" charset="0"/>
              </a:rPr>
              <a:t>Office Assistant – Office Technician</a:t>
            </a:r>
          </a:p>
          <a:p>
            <a:pPr marL="285750"/>
            <a:r>
              <a:rPr lang="en-US" sz="1700" dirty="0">
                <a:latin typeface="Century Gothic" panose="020B0502020202020204" pitchFamily="34" charset="0"/>
              </a:rPr>
              <a:t>Park and Recreation Specialist Series </a:t>
            </a:r>
          </a:p>
          <a:p>
            <a:pPr marL="57150"/>
            <a:endParaRPr lang="en-US" sz="1700" dirty="0">
              <a:latin typeface="Century Gothic" panose="020B0502020202020204" pitchFamily="34" charset="0"/>
            </a:endParaRPr>
          </a:p>
          <a:p>
            <a:pPr marL="0" indent="0">
              <a:buNone/>
            </a:pPr>
            <a:r>
              <a:rPr lang="en-US" sz="1700" dirty="0">
                <a:latin typeface="Century Gothic" panose="020B0502020202020204" pitchFamily="34" charset="0"/>
              </a:rPr>
              <a:t>From Analyst to Manager and more! </a:t>
            </a:r>
          </a:p>
        </p:txBody>
      </p:sp>
    </p:spTree>
    <p:extLst>
      <p:ext uri="{BB962C8B-B14F-4D97-AF65-F5344CB8AC3E}">
        <p14:creationId xmlns:p14="http://schemas.microsoft.com/office/powerpoint/2010/main" val="2849620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809B-FE6D-4A44-8E09-CA0AA3850138}"/>
              </a:ext>
            </a:extLst>
          </p:cNvPr>
          <p:cNvSpPr>
            <a:spLocks noGrp="1"/>
          </p:cNvSpPr>
          <p:nvPr>
            <p:ph type="title"/>
          </p:nvPr>
        </p:nvSpPr>
        <p:spPr/>
        <p:txBody>
          <a:bodyPr>
            <a:normAutofit/>
          </a:bodyPr>
          <a:lstStyle/>
          <a:p>
            <a:r>
              <a:rPr lang="en-US" sz="4000">
                <a:latin typeface="Century Gothic" panose="020B0502020202020204" pitchFamily="34" charset="0"/>
              </a:rPr>
              <a:t>Workforce Planning and </a:t>
            </a:r>
            <a:br>
              <a:rPr lang="en-US" sz="4000">
                <a:latin typeface="Century Gothic" panose="020B0502020202020204" pitchFamily="34" charset="0"/>
              </a:rPr>
            </a:br>
            <a:r>
              <a:rPr lang="en-US" sz="4000">
                <a:latin typeface="Century Gothic" panose="020B0502020202020204" pitchFamily="34" charset="0"/>
              </a:rPr>
              <a:t>Recruitment Office</a:t>
            </a:r>
            <a:endParaRPr lang="en-US" sz="4000" dirty="0">
              <a:latin typeface="Century Gothic" panose="020B0502020202020204" pitchFamily="34" charset="0"/>
            </a:endParaRPr>
          </a:p>
        </p:txBody>
      </p:sp>
      <p:pic>
        <p:nvPicPr>
          <p:cNvPr id="8" name="Content Placeholder 7" descr="A person and two girls sitting on a curb&#10;&#10;Description automatically generated with low confidence">
            <a:extLst>
              <a:ext uri="{FF2B5EF4-FFF2-40B4-BE49-F238E27FC236}">
                <a16:creationId xmlns:a16="http://schemas.microsoft.com/office/drawing/2014/main" id="{559F1A6C-BF60-4D60-9609-1B721565CDB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58194"/>
            <a:ext cx="5181600" cy="3886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ontent Placeholder 3">
            <a:extLst>
              <a:ext uri="{FF2B5EF4-FFF2-40B4-BE49-F238E27FC236}">
                <a16:creationId xmlns:a16="http://schemas.microsoft.com/office/drawing/2014/main" id="{C49BE0B7-A95D-421B-9305-A4E81E0CB7AF}"/>
              </a:ext>
            </a:extLst>
          </p:cNvPr>
          <p:cNvSpPr>
            <a:spLocks noGrp="1"/>
          </p:cNvSpPr>
          <p:nvPr>
            <p:ph sz="half" idx="2"/>
          </p:nvPr>
        </p:nvSpPr>
        <p:spPr>
          <a:xfrm>
            <a:off x="6357025" y="1825625"/>
            <a:ext cx="5181600" cy="4351338"/>
          </a:xfrm>
        </p:spPr>
        <p:txBody>
          <a:bodyPr/>
          <a:lstStyle/>
          <a:p>
            <a:pPr marL="0" indent="0">
              <a:buNone/>
            </a:pPr>
            <a:r>
              <a:rPr lang="en-US" dirty="0">
                <a:latin typeface="Century Gothic" panose="020B0502020202020204" pitchFamily="34" charset="0"/>
              </a:rPr>
              <a:t>The Recruitment Team Is Happy To Help! </a:t>
            </a:r>
          </a:p>
          <a:p>
            <a:pPr marL="0" indent="0">
              <a:buNone/>
            </a:pPr>
            <a:endParaRPr lang="en-US" sz="2000" dirty="0">
              <a:latin typeface="Century Gothic" panose="020B0502020202020204" pitchFamily="34" charset="0"/>
            </a:endParaRPr>
          </a:p>
          <a:p>
            <a:pPr marL="0" indent="0">
              <a:buNone/>
            </a:pPr>
            <a:r>
              <a:rPr lang="en-US" dirty="0">
                <a:latin typeface="Century Gothic" panose="020B0502020202020204" pitchFamily="34" charset="0"/>
              </a:rPr>
              <a:t>Full-service office</a:t>
            </a:r>
          </a:p>
          <a:p>
            <a:pPr marL="0" indent="0">
              <a:buNone/>
            </a:pPr>
            <a:endParaRPr lang="en-US" sz="2000" dirty="0">
              <a:latin typeface="Century Gothic" panose="020B0502020202020204" pitchFamily="34" charset="0"/>
            </a:endParaRPr>
          </a:p>
          <a:p>
            <a:pPr lvl="1"/>
            <a:r>
              <a:rPr lang="en-US" dirty="0">
                <a:latin typeface="Century Gothic" panose="020B0502020202020204" pitchFamily="34" charset="0"/>
              </a:rPr>
              <a:t>1:1 consultations</a:t>
            </a:r>
          </a:p>
          <a:p>
            <a:pPr lvl="1"/>
            <a:r>
              <a:rPr lang="en-US" dirty="0">
                <a:latin typeface="Century Gothic" panose="020B0502020202020204" pitchFamily="34" charset="0"/>
              </a:rPr>
              <a:t>Application/resume review</a:t>
            </a:r>
          </a:p>
          <a:p>
            <a:pPr lvl="1"/>
            <a:r>
              <a:rPr lang="en-US" dirty="0">
                <a:latin typeface="Century Gothic" panose="020B0502020202020204" pitchFamily="34" charset="0"/>
              </a:rPr>
              <a:t>Career guidance </a:t>
            </a:r>
          </a:p>
          <a:p>
            <a:pPr lvl="1"/>
            <a:r>
              <a:rPr lang="en-US" dirty="0">
                <a:latin typeface="Century Gothic" panose="020B0502020202020204" pitchFamily="34" charset="0"/>
              </a:rPr>
              <a:t>Connecting you to the right person</a:t>
            </a:r>
          </a:p>
          <a:p>
            <a:pPr lvl="1"/>
            <a:endParaRPr lang="en-US" dirty="0"/>
          </a:p>
        </p:txBody>
      </p:sp>
      <p:sp>
        <p:nvSpPr>
          <p:cNvPr id="5" name="AutoShape 2" descr="Image preview">
            <a:extLst>
              <a:ext uri="{FF2B5EF4-FFF2-40B4-BE49-F238E27FC236}">
                <a16:creationId xmlns:a16="http://schemas.microsoft.com/office/drawing/2014/main" id="{905028E7-85F6-49B8-A6C6-AD5DAFD6DC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34264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757FE20-9754-4D8F-BE2B-E28108BC7DC9}"/>
              </a:ext>
            </a:extLst>
          </p:cNvPr>
          <p:cNvSpPr txBox="1">
            <a:spLocks/>
          </p:cNvSpPr>
          <p:nvPr/>
        </p:nvSpPr>
        <p:spPr>
          <a:xfrm>
            <a:off x="7320466" y="609600"/>
            <a:ext cx="4140014" cy="1330839"/>
          </a:xfrm>
          <a:prstGeom prst="rect">
            <a:avLst/>
          </a:prstGeom>
        </p:spPr>
        <p:txBody>
          <a:bodyPr vert="horz" lIns="91440" tIns="45720" rIns="91440" bIns="45720" rtlCol="0" anchor="ctr">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nSpc>
                <a:spcPct val="90000"/>
              </a:lnSpc>
              <a:spcAft>
                <a:spcPts val="600"/>
              </a:spcAft>
            </a:pPr>
            <a:r>
              <a:rPr lang="en-US" dirty="0">
                <a:solidFill>
                  <a:schemeClr val="tx1"/>
                </a:solidFill>
                <a:latin typeface="Century Gothic" panose="020B0502020202020204" pitchFamily="34" charset="0"/>
              </a:rPr>
              <a:t>Facilities &amp; Maintenance </a:t>
            </a:r>
          </a:p>
        </p:txBody>
      </p:sp>
      <p:pic>
        <p:nvPicPr>
          <p:cNvPr id="20" name="Picture 19">
            <a:extLst>
              <a:ext uri="{FF2B5EF4-FFF2-40B4-BE49-F238E27FC236}">
                <a16:creationId xmlns:a16="http://schemas.microsoft.com/office/drawing/2014/main" id="{CCE5E308-5AC3-4FA2-A9AF-E1C4D4BAA5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solidFill>
            <a:srgbClr val="000000">
              <a:shade val="95000"/>
            </a:srgbClr>
          </a:solidFill>
        </p:spPr>
      </p:pic>
      <p:sp>
        <p:nvSpPr>
          <p:cNvPr id="12" name="Content Placeholder 3">
            <a:extLst>
              <a:ext uri="{FF2B5EF4-FFF2-40B4-BE49-F238E27FC236}">
                <a16:creationId xmlns:a16="http://schemas.microsoft.com/office/drawing/2014/main" id="{1738B597-3095-4F50-9234-FE4BBE3B800C}"/>
              </a:ext>
            </a:extLst>
          </p:cNvPr>
          <p:cNvSpPr txBox="1">
            <a:spLocks/>
          </p:cNvSpPr>
          <p:nvPr/>
        </p:nvSpPr>
        <p:spPr>
          <a:xfrm>
            <a:off x="7320465" y="2194102"/>
            <a:ext cx="4140013" cy="3908586"/>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Maintenance Mechanic</a:t>
            </a:r>
          </a:p>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Groundskeeper</a:t>
            </a:r>
          </a:p>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Landscape Technician</a:t>
            </a:r>
          </a:p>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Plumber</a:t>
            </a:r>
          </a:p>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Skilled Laborer / Carpenter / Electrician</a:t>
            </a:r>
          </a:p>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State Park Equipment Operator </a:t>
            </a:r>
          </a:p>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Heavy Equipment Mechanic</a:t>
            </a:r>
          </a:p>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Electrician</a:t>
            </a:r>
          </a:p>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Automobile Mechanic</a:t>
            </a:r>
          </a:p>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Warehouse Worker</a:t>
            </a:r>
          </a:p>
          <a:p>
            <a:pPr indent="-228600">
              <a:lnSpc>
                <a:spcPct val="90000"/>
              </a:lnSpc>
              <a:buFont typeface="Arial" panose="020B0604020202020204" pitchFamily="34" charset="0"/>
              <a:buChar char="•"/>
            </a:pPr>
            <a:r>
              <a:rPr lang="en-US" sz="1400" dirty="0">
                <a:solidFill>
                  <a:schemeClr val="tx1"/>
                </a:solidFill>
                <a:latin typeface="Century Gothic" panose="020B0502020202020204" pitchFamily="34" charset="0"/>
              </a:rPr>
              <a:t>Park Maintenance Worker I</a:t>
            </a:r>
          </a:p>
          <a:p>
            <a:pPr marL="155448" indent="-228600">
              <a:lnSpc>
                <a:spcPct val="90000"/>
              </a:lnSpc>
              <a:buFont typeface="Arial" panose="020B0604020202020204" pitchFamily="34" charset="0"/>
              <a:buChar char="•"/>
            </a:pPr>
            <a:endParaRPr lang="en-US" sz="1400" dirty="0">
              <a:solidFill>
                <a:schemeClr val="tx1"/>
              </a:solidFill>
            </a:endParaRPr>
          </a:p>
        </p:txBody>
      </p:sp>
    </p:spTree>
    <p:extLst>
      <p:ext uri="{BB962C8B-B14F-4D97-AF65-F5344CB8AC3E}">
        <p14:creationId xmlns:p14="http://schemas.microsoft.com/office/powerpoint/2010/main" val="765910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4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375175E1-B132-4935-9210-0386F509C216}"/>
              </a:ext>
            </a:extLst>
          </p:cNvPr>
          <p:cNvSpPr>
            <a:spLocks noGrp="1"/>
          </p:cNvSpPr>
          <p:nvPr>
            <p:ph type="title"/>
          </p:nvPr>
        </p:nvSpPr>
        <p:spPr>
          <a:xfrm>
            <a:off x="472143" y="300841"/>
            <a:ext cx="3595678" cy="1330839"/>
          </a:xfrm>
        </p:spPr>
        <p:txBody>
          <a:bodyPr vert="horz" lIns="91440" tIns="45720" rIns="91440" bIns="45720" rtlCol="0" anchor="ctr">
            <a:normAutofit/>
          </a:bodyPr>
          <a:lstStyle/>
          <a:p>
            <a:r>
              <a:rPr lang="en-US" b="1" dirty="0">
                <a:latin typeface="Century Gothic" panose="020B0502020202020204" pitchFamily="34" charset="0"/>
              </a:rPr>
              <a:t>State Park Interpreter</a:t>
            </a:r>
            <a:endParaRPr lang="en-US" dirty="0">
              <a:latin typeface="Century Gothic" panose="020B0502020202020204" pitchFamily="34" charset="0"/>
            </a:endParaRPr>
          </a:p>
        </p:txBody>
      </p:sp>
      <p:sp>
        <p:nvSpPr>
          <p:cNvPr id="9" name="Content Placeholder 8">
            <a:extLst>
              <a:ext uri="{FF2B5EF4-FFF2-40B4-BE49-F238E27FC236}">
                <a16:creationId xmlns:a16="http://schemas.microsoft.com/office/drawing/2014/main" id="{0912B399-61F4-400E-99B2-3B51B89A797D}"/>
              </a:ext>
            </a:extLst>
          </p:cNvPr>
          <p:cNvSpPr>
            <a:spLocks noGrp="1"/>
          </p:cNvSpPr>
          <p:nvPr>
            <p:ph sz="half" idx="2"/>
          </p:nvPr>
        </p:nvSpPr>
        <p:spPr>
          <a:xfrm>
            <a:off x="690611" y="2774547"/>
            <a:ext cx="3158741" cy="1487249"/>
          </a:xfrm>
        </p:spPr>
        <p:txBody>
          <a:bodyPr vert="horz" lIns="91440" tIns="45720" rIns="91440" bIns="45720" rtlCol="0">
            <a:normAutofit/>
          </a:bodyPr>
          <a:lstStyle/>
          <a:p>
            <a:pPr marL="0" indent="0">
              <a:buNone/>
            </a:pPr>
            <a:r>
              <a:rPr lang="en-US" sz="2000" dirty="0">
                <a:latin typeface="Century Gothic" panose="020B0502020202020204" pitchFamily="34" charset="0"/>
              </a:rPr>
              <a:t>Interpret the natural, historical and cultural significance of our most precious resources.  </a:t>
            </a:r>
          </a:p>
        </p:txBody>
      </p:sp>
      <p:pic>
        <p:nvPicPr>
          <p:cNvPr id="15" name="Picture 14" descr="A person holding a glass of wine&#10;&#10;Description automatically generated with low confidence">
            <a:extLst>
              <a:ext uri="{FF2B5EF4-FFF2-40B4-BE49-F238E27FC236}">
                <a16:creationId xmlns:a16="http://schemas.microsoft.com/office/drawing/2014/main" id="{ACEDB3D2-BE2A-412A-B931-2B234C9774A6}"/>
              </a:ext>
            </a:extLst>
          </p:cNvPr>
          <p:cNvPicPr>
            <a:picLocks noChangeAspect="1"/>
          </p:cNvPicPr>
          <p:nvPr/>
        </p:nvPicPr>
        <p:blipFill rotWithShape="1">
          <a:blip r:embed="rId3">
            <a:extLst>
              <a:ext uri="{28A0092B-C50C-407E-A947-70E740481C1C}">
                <a14:useLocalDpi xmlns:a14="http://schemas.microsoft.com/office/drawing/2010/main" val="0"/>
              </a:ext>
            </a:extLst>
          </a:blip>
          <a:srcRect l="23208" r="14209" b="1"/>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solidFill>
            <a:schemeClr val="bg1">
              <a:lumMod val="75000"/>
            </a:schemeClr>
          </a:solidFill>
        </p:spPr>
      </p:pic>
      <p:sp>
        <p:nvSpPr>
          <p:cNvPr id="14" name="TextBox 13">
            <a:extLst>
              <a:ext uri="{FF2B5EF4-FFF2-40B4-BE49-F238E27FC236}">
                <a16:creationId xmlns:a16="http://schemas.microsoft.com/office/drawing/2014/main" id="{DA3BA501-2CF8-4C02-8E42-AEEB39140950}"/>
              </a:ext>
            </a:extLst>
          </p:cNvPr>
          <p:cNvSpPr txBox="1"/>
          <p:nvPr/>
        </p:nvSpPr>
        <p:spPr>
          <a:xfrm>
            <a:off x="547521" y="2134540"/>
            <a:ext cx="3834474" cy="461665"/>
          </a:xfrm>
          <a:prstGeom prst="rect">
            <a:avLst/>
          </a:prstGeom>
          <a:noFill/>
        </p:spPr>
        <p:txBody>
          <a:bodyPr wrap="square">
            <a:spAutoFit/>
          </a:bodyPr>
          <a:lstStyle/>
          <a:p>
            <a:r>
              <a:rPr lang="en-US" sz="2400" dirty="0">
                <a:latin typeface="Century Gothic" panose="020B0502020202020204" pitchFamily="34" charset="0"/>
              </a:rPr>
              <a:t>Interpreters tell our story!</a:t>
            </a:r>
          </a:p>
        </p:txBody>
      </p:sp>
    </p:spTree>
    <p:extLst>
      <p:ext uri="{BB962C8B-B14F-4D97-AF65-F5344CB8AC3E}">
        <p14:creationId xmlns:p14="http://schemas.microsoft.com/office/powerpoint/2010/main" val="1125151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7FA322-59C5-4F86-BAFA-B334BED44831}"/>
              </a:ext>
            </a:extLst>
          </p:cNvPr>
          <p:cNvSpPr>
            <a:spLocks noGrp="1"/>
          </p:cNvSpPr>
          <p:nvPr>
            <p:ph type="title"/>
          </p:nvPr>
        </p:nvSpPr>
        <p:spPr/>
        <p:txBody>
          <a:bodyPr vert="horz" lIns="91440" tIns="45720" rIns="91440" bIns="45720" rtlCol="0" anchor="ctr">
            <a:normAutofit/>
          </a:bodyPr>
          <a:lstStyle/>
          <a:p>
            <a:r>
              <a:rPr lang="en-US" dirty="0">
                <a:latin typeface="Century Gothic" panose="020B0502020202020204" pitchFamily="34" charset="0"/>
              </a:rPr>
              <a:t>Law Enforcement &amp; Emergency Services</a:t>
            </a:r>
          </a:p>
        </p:txBody>
      </p:sp>
      <p:sp>
        <p:nvSpPr>
          <p:cNvPr id="5" name="Text Placeholder 4">
            <a:extLst>
              <a:ext uri="{FF2B5EF4-FFF2-40B4-BE49-F238E27FC236}">
                <a16:creationId xmlns:a16="http://schemas.microsoft.com/office/drawing/2014/main" id="{6100AD56-348F-4973-BCF8-0C80034B18D3}"/>
              </a:ext>
            </a:extLst>
          </p:cNvPr>
          <p:cNvSpPr>
            <a:spLocks noGrp="1"/>
          </p:cNvSpPr>
          <p:nvPr>
            <p:ph type="body" idx="1"/>
          </p:nvPr>
        </p:nvSpPr>
        <p:spPr>
          <a:xfrm>
            <a:off x="598629" y="1690688"/>
            <a:ext cx="5157787" cy="474394"/>
          </a:xfrm>
        </p:spPr>
        <p:txBody>
          <a:bodyPr/>
          <a:lstStyle/>
          <a:p>
            <a:r>
              <a:rPr lang="en-US" dirty="0">
                <a:latin typeface="Century Gothic" panose="020B0502020202020204" pitchFamily="34" charset="0"/>
              </a:rPr>
              <a:t>Communication Operator</a:t>
            </a:r>
          </a:p>
        </p:txBody>
      </p:sp>
      <p:sp>
        <p:nvSpPr>
          <p:cNvPr id="6" name="Content Placeholder 5">
            <a:extLst>
              <a:ext uri="{FF2B5EF4-FFF2-40B4-BE49-F238E27FC236}">
                <a16:creationId xmlns:a16="http://schemas.microsoft.com/office/drawing/2014/main" id="{98A72D7F-C211-4975-87F4-48378130C702}"/>
              </a:ext>
            </a:extLst>
          </p:cNvPr>
          <p:cNvSpPr>
            <a:spLocks noGrp="1"/>
          </p:cNvSpPr>
          <p:nvPr>
            <p:ph sz="half" idx="2"/>
          </p:nvPr>
        </p:nvSpPr>
        <p:spPr>
          <a:xfrm>
            <a:off x="598630" y="5414481"/>
            <a:ext cx="4502160" cy="1172991"/>
          </a:xfrm>
        </p:spPr>
        <p:txBody>
          <a:bodyPr>
            <a:normAutofit fontScale="32500" lnSpcReduction="20000"/>
          </a:bodyPr>
          <a:lstStyle/>
          <a:p>
            <a:r>
              <a:rPr lang="en-US" sz="4300" dirty="0">
                <a:latin typeface="Century Gothic" panose="020B0502020202020204" pitchFamily="34" charset="0"/>
              </a:rPr>
              <a:t>Dispatch field units to emergencies</a:t>
            </a:r>
          </a:p>
          <a:p>
            <a:r>
              <a:rPr lang="en-US" sz="4300" dirty="0">
                <a:latin typeface="Century Gothic" panose="020B0502020202020204" pitchFamily="34" charset="0"/>
              </a:rPr>
              <a:t>Respond to calls for service &amp; log incidents</a:t>
            </a:r>
          </a:p>
          <a:p>
            <a:r>
              <a:rPr lang="en-US" sz="4300" dirty="0">
                <a:latin typeface="Century Gothic" panose="020B0502020202020204" pitchFamily="34" charset="0"/>
              </a:rPr>
              <a:t>Provide protection to the public and peace officers </a:t>
            </a:r>
          </a:p>
          <a:p>
            <a:endParaRPr lang="en-US" dirty="0"/>
          </a:p>
        </p:txBody>
      </p:sp>
      <p:sp>
        <p:nvSpPr>
          <p:cNvPr id="9" name="Text Placeholder 8">
            <a:extLst>
              <a:ext uri="{FF2B5EF4-FFF2-40B4-BE49-F238E27FC236}">
                <a16:creationId xmlns:a16="http://schemas.microsoft.com/office/drawing/2014/main" id="{D653FB50-58E4-4353-AB69-A01467D879BF}"/>
              </a:ext>
            </a:extLst>
          </p:cNvPr>
          <p:cNvSpPr>
            <a:spLocks noGrp="1"/>
          </p:cNvSpPr>
          <p:nvPr>
            <p:ph type="body" sz="quarter" idx="3"/>
          </p:nvPr>
        </p:nvSpPr>
        <p:spPr>
          <a:xfrm>
            <a:off x="6959305" y="1653005"/>
            <a:ext cx="4526869" cy="512077"/>
          </a:xfrm>
        </p:spPr>
        <p:txBody>
          <a:bodyPr/>
          <a:lstStyle/>
          <a:p>
            <a:r>
              <a:rPr lang="en-US" dirty="0">
                <a:latin typeface="Century Gothic" panose="020B0502020202020204" pitchFamily="34" charset="0"/>
              </a:rPr>
              <a:t>State Park Peace Officer</a:t>
            </a:r>
          </a:p>
        </p:txBody>
      </p:sp>
      <p:sp>
        <p:nvSpPr>
          <p:cNvPr id="10" name="Content Placeholder 9">
            <a:extLst>
              <a:ext uri="{FF2B5EF4-FFF2-40B4-BE49-F238E27FC236}">
                <a16:creationId xmlns:a16="http://schemas.microsoft.com/office/drawing/2014/main" id="{9727A1ED-03CC-4A8A-B1DB-AF7A4E5ED251}"/>
              </a:ext>
            </a:extLst>
          </p:cNvPr>
          <p:cNvSpPr>
            <a:spLocks noGrp="1"/>
          </p:cNvSpPr>
          <p:nvPr>
            <p:ph sz="quarter" idx="4"/>
          </p:nvPr>
        </p:nvSpPr>
        <p:spPr>
          <a:xfrm>
            <a:off x="6998264" y="5414481"/>
            <a:ext cx="4634066" cy="1294544"/>
          </a:xfrm>
        </p:spPr>
        <p:txBody>
          <a:bodyPr>
            <a:noAutofit/>
          </a:bodyPr>
          <a:lstStyle/>
          <a:p>
            <a:r>
              <a:rPr lang="en-US" sz="1400" dirty="0">
                <a:latin typeface="Century Gothic" panose="020B0502020202020204" pitchFamily="34" charset="0"/>
              </a:rPr>
              <a:t>Provide law enforcement and public safety</a:t>
            </a:r>
          </a:p>
          <a:p>
            <a:r>
              <a:rPr lang="en-US" sz="1400" dirty="0">
                <a:latin typeface="Century Gothic" panose="020B0502020202020204" pitchFamily="34" charset="0"/>
              </a:rPr>
              <a:t>Protect natural and cultural resources</a:t>
            </a:r>
          </a:p>
          <a:p>
            <a:r>
              <a:rPr lang="en-US" sz="1400" dirty="0">
                <a:latin typeface="Century Gothic" panose="020B0502020202020204" pitchFamily="34" charset="0"/>
              </a:rPr>
              <a:t>Provide education, interpretation and program management </a:t>
            </a:r>
          </a:p>
        </p:txBody>
      </p:sp>
      <p:pic>
        <p:nvPicPr>
          <p:cNvPr id="7" name="Content Placeholder 6" descr="A person in a blue shirt&#10;&#10;Description automatically generated">
            <a:extLst>
              <a:ext uri="{FF2B5EF4-FFF2-40B4-BE49-F238E27FC236}">
                <a16:creationId xmlns:a16="http://schemas.microsoft.com/office/drawing/2014/main" id="{E8D2DB6F-900D-4B4B-BDA7-6509C79209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705826" y="2165082"/>
            <a:ext cx="4394963" cy="3104348"/>
          </a:xfrm>
          <a:prstGeom prst="rect">
            <a:avLst/>
          </a:prstGeom>
        </p:spPr>
      </p:pic>
      <p:pic>
        <p:nvPicPr>
          <p:cNvPr id="8" name="Picture 7" descr="A person in a military uniform with a dog&#10;&#10;Description automatically generated with low confidence">
            <a:extLst>
              <a:ext uri="{FF2B5EF4-FFF2-40B4-BE49-F238E27FC236}">
                <a16:creationId xmlns:a16="http://schemas.microsoft.com/office/drawing/2014/main" id="{9E769CD6-CB86-43F9-82A8-D98448711CF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6278"/>
          <a:stretch/>
        </p:blipFill>
        <p:spPr>
          <a:xfrm>
            <a:off x="6998264" y="2165082"/>
            <a:ext cx="4126112" cy="3108960"/>
          </a:xfrm>
          <a:prstGeom prst="rect">
            <a:avLst/>
          </a:prstGeom>
        </p:spPr>
      </p:pic>
    </p:spTree>
    <p:extLst>
      <p:ext uri="{BB962C8B-B14F-4D97-AF65-F5344CB8AC3E}">
        <p14:creationId xmlns:p14="http://schemas.microsoft.com/office/powerpoint/2010/main" val="2618770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A182D396-EC2D-4435-A2E7-2BE57CF6A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85B6A842-7411-4FE2-A63A-C06431663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14000"/>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60312 w 12192000"/>
              <a:gd name="connsiteY22" fmla="*/ 32121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305050 w 12192000"/>
              <a:gd name="connsiteY21" fmla="*/ 3162300 h 3414000"/>
              <a:gd name="connsiteX22" fmla="*/ 2046142 w 12192000"/>
              <a:gd name="connsiteY22" fmla="*/ 3203263 h 3414000"/>
              <a:gd name="connsiteX23" fmla="*/ 1560312 w 12192000"/>
              <a:gd name="connsiteY23" fmla="*/ 32121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560312 w 12192000"/>
              <a:gd name="connsiteY23" fmla="*/ 32121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73250 w 12192000"/>
              <a:gd name="connsiteY23" fmla="*/ 31623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343114 w 12192000"/>
              <a:gd name="connsiteY16" fmla="*/ 27987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8039917 w 12192000"/>
              <a:gd name="connsiteY18" fmla="*/ 28340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8039917 w 12192000"/>
              <a:gd name="connsiteY18" fmla="*/ 28340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9177 w 12192000"/>
              <a:gd name="connsiteY14" fmla="*/ 2907018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3220 w 12192000"/>
              <a:gd name="connsiteY14" fmla="*/ 2918932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3220 w 12192000"/>
              <a:gd name="connsiteY14" fmla="*/ 2918932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85543 w 12192000"/>
              <a:gd name="connsiteY13" fmla="*/ 3085728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9724642 w 12192000"/>
              <a:gd name="connsiteY19" fmla="*/ 2837965 h 3414000"/>
              <a:gd name="connsiteX20" fmla="*/ 8039917 w 12192000"/>
              <a:gd name="connsiteY20" fmla="*/ 2834055 h 3414000"/>
              <a:gd name="connsiteX21" fmla="*/ 6923165 w 12192000"/>
              <a:gd name="connsiteY21" fmla="*/ 2920979 h 3414000"/>
              <a:gd name="connsiteX22" fmla="*/ 3308916 w 12192000"/>
              <a:gd name="connsiteY22" fmla="*/ 3049911 h 3414000"/>
              <a:gd name="connsiteX23" fmla="*/ 2279650 w 12192000"/>
              <a:gd name="connsiteY23" fmla="*/ 3187700 h 3414000"/>
              <a:gd name="connsiteX24" fmla="*/ 2046142 w 12192000"/>
              <a:gd name="connsiteY24" fmla="*/ 3203263 h 3414000"/>
              <a:gd name="connsiteX25" fmla="*/ 1835150 w 12192000"/>
              <a:gd name="connsiteY25" fmla="*/ 3200400 h 3414000"/>
              <a:gd name="connsiteX26" fmla="*/ 1560312 w 12192000"/>
              <a:gd name="connsiteY26" fmla="*/ 3212173 h 3414000"/>
              <a:gd name="connsiteX27" fmla="*/ 1304604 w 12192000"/>
              <a:gd name="connsiteY27" fmla="*/ 3185587 h 3414000"/>
              <a:gd name="connsiteX28" fmla="*/ 1160924 w 12192000"/>
              <a:gd name="connsiteY28" fmla="*/ 3219675 h 3414000"/>
              <a:gd name="connsiteX29" fmla="*/ 909691 w 12192000"/>
              <a:gd name="connsiteY29" fmla="*/ 3216917 h 3414000"/>
              <a:gd name="connsiteX30" fmla="*/ 764022 w 12192000"/>
              <a:gd name="connsiteY30" fmla="*/ 3235844 h 3414000"/>
              <a:gd name="connsiteX31" fmla="*/ 701916 w 12192000"/>
              <a:gd name="connsiteY31" fmla="*/ 3250221 h 3414000"/>
              <a:gd name="connsiteX32" fmla="*/ 408703 w 12192000"/>
              <a:gd name="connsiteY32" fmla="*/ 3323459 h 3414000"/>
              <a:gd name="connsiteX33" fmla="*/ 369867 w 12192000"/>
              <a:gd name="connsiteY33" fmla="*/ 3339093 h 3414000"/>
              <a:gd name="connsiteX34" fmla="*/ 318912 w 12192000"/>
              <a:gd name="connsiteY34" fmla="*/ 3367911 h 3414000"/>
              <a:gd name="connsiteX35" fmla="*/ 119549 w 12192000"/>
              <a:gd name="connsiteY35" fmla="*/ 3404650 h 3414000"/>
              <a:gd name="connsiteX36" fmla="*/ 0 w 12192000"/>
              <a:gd name="connsiteY36" fmla="*/ 3414000 h 3414000"/>
              <a:gd name="connsiteX37" fmla="*/ 0 w 12192000"/>
              <a:gd name="connsiteY37"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9724642 w 12192000"/>
              <a:gd name="connsiteY19" fmla="*/ 2837965 h 3414000"/>
              <a:gd name="connsiteX20" fmla="*/ 8039917 w 12192000"/>
              <a:gd name="connsiteY20" fmla="*/ 2834055 h 3414000"/>
              <a:gd name="connsiteX21" fmla="*/ 6923165 w 12192000"/>
              <a:gd name="connsiteY21" fmla="*/ 2920979 h 3414000"/>
              <a:gd name="connsiteX22" fmla="*/ 3308916 w 12192000"/>
              <a:gd name="connsiteY22" fmla="*/ 3049911 h 3414000"/>
              <a:gd name="connsiteX23" fmla="*/ 2279650 w 12192000"/>
              <a:gd name="connsiteY23" fmla="*/ 3187700 h 3414000"/>
              <a:gd name="connsiteX24" fmla="*/ 2046142 w 12192000"/>
              <a:gd name="connsiteY24" fmla="*/ 3203263 h 3414000"/>
              <a:gd name="connsiteX25" fmla="*/ 1835150 w 12192000"/>
              <a:gd name="connsiteY25" fmla="*/ 3200400 h 3414000"/>
              <a:gd name="connsiteX26" fmla="*/ 1560312 w 12192000"/>
              <a:gd name="connsiteY26" fmla="*/ 3212173 h 3414000"/>
              <a:gd name="connsiteX27" fmla="*/ 1304604 w 12192000"/>
              <a:gd name="connsiteY27" fmla="*/ 3185587 h 3414000"/>
              <a:gd name="connsiteX28" fmla="*/ 1160924 w 12192000"/>
              <a:gd name="connsiteY28" fmla="*/ 3219675 h 3414000"/>
              <a:gd name="connsiteX29" fmla="*/ 909691 w 12192000"/>
              <a:gd name="connsiteY29" fmla="*/ 3216917 h 3414000"/>
              <a:gd name="connsiteX30" fmla="*/ 764022 w 12192000"/>
              <a:gd name="connsiteY30" fmla="*/ 3235844 h 3414000"/>
              <a:gd name="connsiteX31" fmla="*/ 701916 w 12192000"/>
              <a:gd name="connsiteY31" fmla="*/ 3250221 h 3414000"/>
              <a:gd name="connsiteX32" fmla="*/ 408703 w 12192000"/>
              <a:gd name="connsiteY32" fmla="*/ 3323459 h 3414000"/>
              <a:gd name="connsiteX33" fmla="*/ 369867 w 12192000"/>
              <a:gd name="connsiteY33" fmla="*/ 3339093 h 3414000"/>
              <a:gd name="connsiteX34" fmla="*/ 318912 w 12192000"/>
              <a:gd name="connsiteY34" fmla="*/ 3367911 h 3414000"/>
              <a:gd name="connsiteX35" fmla="*/ 119549 w 12192000"/>
              <a:gd name="connsiteY35" fmla="*/ 3404650 h 3414000"/>
              <a:gd name="connsiteX36" fmla="*/ 0 w 12192000"/>
              <a:gd name="connsiteY36" fmla="*/ 3414000 h 3414000"/>
              <a:gd name="connsiteX37" fmla="*/ 0 w 12192000"/>
              <a:gd name="connsiteY37"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112013 w 12192000"/>
              <a:gd name="connsiteY19" fmla="*/ 2847448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94142 w 12192000"/>
              <a:gd name="connsiteY19" fmla="*/ 2817663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94142 w 12192000"/>
              <a:gd name="connsiteY19" fmla="*/ 2817663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3414000">
                <a:moveTo>
                  <a:pt x="0" y="0"/>
                </a:moveTo>
                <a:lnTo>
                  <a:pt x="12192000" y="0"/>
                </a:lnTo>
                <a:lnTo>
                  <a:pt x="12192000" y="3363677"/>
                </a:lnTo>
                <a:lnTo>
                  <a:pt x="12141171" y="3348643"/>
                </a:lnTo>
                <a:cubicBezTo>
                  <a:pt x="12130340" y="3352656"/>
                  <a:pt x="12120137" y="3342208"/>
                  <a:pt x="12096804" y="3337419"/>
                </a:cubicBezTo>
                <a:cubicBezTo>
                  <a:pt x="12073471" y="3332630"/>
                  <a:pt x="12025984" y="3353421"/>
                  <a:pt x="12001172" y="3319906"/>
                </a:cubicBezTo>
                <a:cubicBezTo>
                  <a:pt x="11931984" y="3317322"/>
                  <a:pt x="11987030" y="3316977"/>
                  <a:pt x="11929171" y="3326226"/>
                </a:cubicBezTo>
                <a:cubicBezTo>
                  <a:pt x="11931062" y="3332410"/>
                  <a:pt x="11821861" y="3285262"/>
                  <a:pt x="11820782" y="3289139"/>
                </a:cubicBezTo>
                <a:lnTo>
                  <a:pt x="11760586" y="3251827"/>
                </a:lnTo>
                <a:cubicBezTo>
                  <a:pt x="11725035" y="3246909"/>
                  <a:pt x="11677570" y="3253905"/>
                  <a:pt x="11653933" y="3237073"/>
                </a:cubicBezTo>
                <a:cubicBezTo>
                  <a:pt x="11648284" y="3237361"/>
                  <a:pt x="11597503" y="3198993"/>
                  <a:pt x="11577355" y="3211512"/>
                </a:cubicBezTo>
                <a:cubicBezTo>
                  <a:pt x="11529762" y="3203503"/>
                  <a:pt x="11537361" y="3169633"/>
                  <a:pt x="11462173" y="3157413"/>
                </a:cubicBezTo>
                <a:cubicBezTo>
                  <a:pt x="11410782" y="3145332"/>
                  <a:pt x="11394963" y="3124923"/>
                  <a:pt x="11336983" y="3096805"/>
                </a:cubicBezTo>
                <a:cubicBezTo>
                  <a:pt x="11307545" y="3084857"/>
                  <a:pt x="11278574" y="3101437"/>
                  <a:pt x="11255758" y="3091685"/>
                </a:cubicBezTo>
                <a:cubicBezTo>
                  <a:pt x="11232943" y="3081933"/>
                  <a:pt x="11238810" y="3066090"/>
                  <a:pt x="11200090" y="3038291"/>
                </a:cubicBezTo>
                <a:cubicBezTo>
                  <a:pt x="11153789" y="3006660"/>
                  <a:pt x="11084773" y="2967348"/>
                  <a:pt x="11053220" y="2918932"/>
                </a:cubicBezTo>
                <a:cubicBezTo>
                  <a:pt x="11009753" y="2888387"/>
                  <a:pt x="10991742" y="2867291"/>
                  <a:pt x="10939288" y="2855023"/>
                </a:cubicBezTo>
                <a:cubicBezTo>
                  <a:pt x="10775958" y="2834655"/>
                  <a:pt x="10755286" y="2847290"/>
                  <a:pt x="10744450" y="2833410"/>
                </a:cubicBezTo>
                <a:cubicBezTo>
                  <a:pt x="10732967" y="2835610"/>
                  <a:pt x="10488076" y="2783584"/>
                  <a:pt x="10343114" y="2798726"/>
                </a:cubicBezTo>
                <a:cubicBezTo>
                  <a:pt x="10237708" y="2801066"/>
                  <a:pt x="10137651" y="2840908"/>
                  <a:pt x="10082228" y="2811706"/>
                </a:cubicBezTo>
                <a:cubicBezTo>
                  <a:pt x="10002977" y="2836117"/>
                  <a:pt x="10065027" y="2834240"/>
                  <a:pt x="9724642" y="2837965"/>
                </a:cubicBezTo>
                <a:cubicBezTo>
                  <a:pt x="9384257" y="2841690"/>
                  <a:pt x="8208254" y="2743821"/>
                  <a:pt x="8039917" y="2834055"/>
                </a:cubicBezTo>
                <a:cubicBezTo>
                  <a:pt x="7683020" y="2867979"/>
                  <a:pt x="7380768" y="2943417"/>
                  <a:pt x="6923165" y="2920979"/>
                </a:cubicBezTo>
                <a:cubicBezTo>
                  <a:pt x="5970797" y="2826377"/>
                  <a:pt x="4381148" y="3024063"/>
                  <a:pt x="3308916" y="3049911"/>
                </a:cubicBezTo>
                <a:cubicBezTo>
                  <a:pt x="2539230" y="3090131"/>
                  <a:pt x="2490112" y="3162141"/>
                  <a:pt x="2279650" y="3187700"/>
                </a:cubicBezTo>
                <a:cubicBezTo>
                  <a:pt x="2069188" y="3213259"/>
                  <a:pt x="2113875" y="3207496"/>
                  <a:pt x="2046142" y="3203263"/>
                </a:cubicBezTo>
                <a:cubicBezTo>
                  <a:pt x="1978409" y="3199030"/>
                  <a:pt x="1916122" y="3198915"/>
                  <a:pt x="1835150" y="3200400"/>
                </a:cubicBezTo>
                <a:cubicBezTo>
                  <a:pt x="1728778" y="3151085"/>
                  <a:pt x="1655086" y="3208292"/>
                  <a:pt x="1560312" y="3212173"/>
                </a:cubicBezTo>
                <a:cubicBezTo>
                  <a:pt x="1488788" y="3201117"/>
                  <a:pt x="1381396" y="3228826"/>
                  <a:pt x="1304604" y="3185587"/>
                </a:cubicBezTo>
                <a:cubicBezTo>
                  <a:pt x="1214758" y="3240983"/>
                  <a:pt x="1240861" y="3204815"/>
                  <a:pt x="1160924" y="3219675"/>
                </a:cubicBezTo>
                <a:cubicBezTo>
                  <a:pt x="1120940" y="3215838"/>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344707" y="496608"/>
            <a:ext cx="9484658" cy="811838"/>
          </a:xfrm>
        </p:spPr>
        <p:txBody>
          <a:bodyPr vert="horz" lIns="91440" tIns="45720" rIns="91440" bIns="45720" rtlCol="0" anchor="ctr">
            <a:normAutofit/>
          </a:bodyPr>
          <a:lstStyle/>
          <a:p>
            <a:pPr algn="ctr"/>
            <a:r>
              <a:rPr lang="en-US" sz="4000" b="1" dirty="0">
                <a:latin typeface="Century Gothic" panose="020B0502020202020204" pitchFamily="34" charset="0"/>
              </a:rPr>
              <a:t>Environmental Scientist Series</a:t>
            </a:r>
          </a:p>
        </p:txBody>
      </p:sp>
      <p:sp>
        <p:nvSpPr>
          <p:cNvPr id="68" name="Freeform: Shape 67">
            <a:extLst>
              <a:ext uri="{FF2B5EF4-FFF2-40B4-BE49-F238E27FC236}">
                <a16:creationId xmlns:a16="http://schemas.microsoft.com/office/drawing/2014/main" id="{B0E1A1AC-EF07-4431-B59B-BD97DC048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31158" y="1598654"/>
            <a:ext cx="8352430" cy="254785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A picture containing outdoor, person, table, window&#10;&#10;Description automatically generated">
            <a:extLst>
              <a:ext uri="{FF2B5EF4-FFF2-40B4-BE49-F238E27FC236}">
                <a16:creationId xmlns:a16="http://schemas.microsoft.com/office/drawing/2014/main" id="{2E6F4BFD-3681-4A5A-A70E-75329D2B0C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2295294" y="1827853"/>
            <a:ext cx="2195892" cy="2077782"/>
          </a:xfrm>
          <a:prstGeom prst="rect">
            <a:avLst/>
          </a:prstGeom>
          <a:ln>
            <a:noFill/>
          </a:ln>
          <a:effectLst>
            <a:softEdge rad="112500"/>
          </a:effectLst>
        </p:spPr>
      </p:pic>
      <p:pic>
        <p:nvPicPr>
          <p:cNvPr id="9" name="Picture 8" descr="A person standing next to a body of water&#10;&#10;Description automatically generated">
            <a:extLst>
              <a:ext uri="{FF2B5EF4-FFF2-40B4-BE49-F238E27FC236}">
                <a16:creationId xmlns:a16="http://schemas.microsoft.com/office/drawing/2014/main" id="{AC3BFAD0-5B5A-4ECD-B178-5F5511BBDF9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99322" y="1768791"/>
            <a:ext cx="1795604" cy="2253212"/>
          </a:xfrm>
          <a:prstGeom prst="rect">
            <a:avLst/>
          </a:prstGeom>
          <a:ln>
            <a:noFill/>
          </a:ln>
          <a:effectLst>
            <a:softEdge rad="112500"/>
          </a:effectLst>
        </p:spPr>
      </p:pic>
      <p:pic>
        <p:nvPicPr>
          <p:cNvPr id="43" name="Picture 42" descr="A picture containing tree, outdoor, person, grass&#10;&#10;Description automatically generated">
            <a:extLst>
              <a:ext uri="{FF2B5EF4-FFF2-40B4-BE49-F238E27FC236}">
                <a16:creationId xmlns:a16="http://schemas.microsoft.com/office/drawing/2014/main" id="{683ADBD7-D843-42B0-90EC-FCC20FA254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96998" y="1768782"/>
            <a:ext cx="2255884" cy="2195893"/>
          </a:xfrm>
          <a:prstGeom prst="rect">
            <a:avLst/>
          </a:prstGeom>
          <a:ln>
            <a:noFill/>
          </a:ln>
          <a:effectLst>
            <a:softEdge rad="112500"/>
          </a:effectLst>
        </p:spPr>
      </p:pic>
      <p:sp>
        <p:nvSpPr>
          <p:cNvPr id="5" name="Content Placeholder 4"/>
          <p:cNvSpPr>
            <a:spLocks noGrp="1"/>
          </p:cNvSpPr>
          <p:nvPr>
            <p:ph sz="half" idx="2"/>
          </p:nvPr>
        </p:nvSpPr>
        <p:spPr>
          <a:xfrm>
            <a:off x="1931158" y="4427801"/>
            <a:ext cx="9466730" cy="2148903"/>
          </a:xfrm>
        </p:spPr>
        <p:txBody>
          <a:bodyPr vert="horz" lIns="91440" tIns="45720" rIns="91440" bIns="45720" rtlCol="0" anchor="ctr">
            <a:noAutofit/>
          </a:bodyPr>
          <a:lstStyle/>
          <a:p>
            <a:r>
              <a:rPr lang="en-US" sz="2000" dirty="0">
                <a:latin typeface="Century Gothic" panose="020B0502020202020204" pitchFamily="34" charset="0"/>
              </a:rPr>
              <a:t>Help protect the environment </a:t>
            </a:r>
          </a:p>
          <a:p>
            <a:r>
              <a:rPr lang="en-US" sz="2000" dirty="0">
                <a:latin typeface="Century Gothic" panose="020B0502020202020204" pitchFamily="34" charset="0"/>
              </a:rPr>
              <a:t>Collect samples and data</a:t>
            </a:r>
          </a:p>
          <a:p>
            <a:r>
              <a:rPr lang="en-US" sz="2000" dirty="0">
                <a:latin typeface="Century Gothic" panose="020B0502020202020204" pitchFamily="34" charset="0"/>
              </a:rPr>
              <a:t>Use this data to create policy or procedures to clean polluted areas, advise policymakers, and protect human health</a:t>
            </a:r>
          </a:p>
          <a:p>
            <a:r>
              <a:rPr lang="en-US" sz="2000" dirty="0">
                <a:latin typeface="Century Gothic" panose="020B0502020202020204" pitchFamily="34" charset="0"/>
              </a:rPr>
              <a:t>Environmental studies can include studies on plants, wildlife, and nature as well as human health impacts</a:t>
            </a:r>
          </a:p>
        </p:txBody>
      </p:sp>
    </p:spTree>
    <p:extLst>
      <p:ext uri="{BB962C8B-B14F-4D97-AF65-F5344CB8AC3E}">
        <p14:creationId xmlns:p14="http://schemas.microsoft.com/office/powerpoint/2010/main" val="425358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282" y="339845"/>
            <a:ext cx="4746629" cy="732029"/>
          </a:xfrm>
        </p:spPr>
        <p:txBody>
          <a:bodyPr vert="horz" lIns="91440" tIns="45720" rIns="91440" bIns="45720" rtlCol="0" anchor="t">
            <a:normAutofit fontScale="90000"/>
          </a:bodyPr>
          <a:lstStyle/>
          <a:p>
            <a:r>
              <a:rPr lang="en-US" sz="3400" b="1" dirty="0">
                <a:solidFill>
                  <a:schemeClr val="accent5">
                    <a:lumMod val="75000"/>
                  </a:schemeClr>
                </a:solidFill>
                <a:latin typeface="Century Gothic" panose="020B0502020202020204" pitchFamily="34" charset="0"/>
              </a:rPr>
              <a:t>Part-time Opportunities</a:t>
            </a:r>
          </a:p>
        </p:txBody>
      </p:sp>
      <p:sp>
        <p:nvSpPr>
          <p:cNvPr id="5" name="Content Placeholder 4"/>
          <p:cNvSpPr>
            <a:spLocks noGrp="1"/>
          </p:cNvSpPr>
          <p:nvPr>
            <p:ph sz="half" idx="2"/>
          </p:nvPr>
        </p:nvSpPr>
        <p:spPr>
          <a:xfrm>
            <a:off x="4852544" y="1534838"/>
            <a:ext cx="6171574" cy="3015819"/>
          </a:xfrm>
        </p:spPr>
        <p:txBody>
          <a:bodyPr vert="horz" lIns="91440" tIns="45720" rIns="91440" bIns="45720" rtlCol="0">
            <a:normAutofit/>
          </a:bodyPr>
          <a:lstStyle/>
          <a:p>
            <a:endParaRPr lang="en-US" dirty="0"/>
          </a:p>
          <a:p>
            <a:endParaRPr lang="en-US" dirty="0"/>
          </a:p>
          <a:p>
            <a:endParaRPr lang="en-US" dirty="0"/>
          </a:p>
        </p:txBody>
      </p:sp>
      <p:sp>
        <p:nvSpPr>
          <p:cNvPr id="10" name="Content Placeholder 2">
            <a:extLst>
              <a:ext uri="{FF2B5EF4-FFF2-40B4-BE49-F238E27FC236}">
                <a16:creationId xmlns:a16="http://schemas.microsoft.com/office/drawing/2014/main" id="{FA110864-DD33-4F3D-BDD8-196A5988007F}"/>
              </a:ext>
            </a:extLst>
          </p:cNvPr>
          <p:cNvSpPr>
            <a:spLocks noGrp="1"/>
          </p:cNvSpPr>
          <p:nvPr>
            <p:ph idx="1"/>
          </p:nvPr>
        </p:nvSpPr>
        <p:spPr>
          <a:xfrm>
            <a:off x="4874963" y="963190"/>
            <a:ext cx="6937902" cy="3670596"/>
          </a:xfrm>
        </p:spPr>
        <p:txBody>
          <a:bodyPr>
            <a:noAutofit/>
          </a:bodyPr>
          <a:lstStyle/>
          <a:p>
            <a:pPr marL="0" indent="0" algn="ctr">
              <a:buNone/>
            </a:pPr>
            <a:r>
              <a:rPr lang="en-US" sz="3600" b="1" dirty="0">
                <a:solidFill>
                  <a:schemeClr val="accent5">
                    <a:lumMod val="75000"/>
                  </a:schemeClr>
                </a:solidFill>
                <a:latin typeface="Century Gothic" panose="020B0502020202020204" pitchFamily="34" charset="0"/>
              </a:rPr>
              <a:t>Start a California State Parks career as a Seasonal Aide!</a:t>
            </a:r>
          </a:p>
          <a:p>
            <a:pPr marL="0" indent="0" algn="ctr">
              <a:buNone/>
            </a:pPr>
            <a:endParaRPr lang="en-US" sz="1500" b="1" dirty="0">
              <a:solidFill>
                <a:schemeClr val="accent5">
                  <a:lumMod val="75000"/>
                </a:schemeClr>
              </a:solidFill>
              <a:latin typeface="Century Gothic" panose="020B0502020202020204" pitchFamily="34" charset="0"/>
            </a:endParaRPr>
          </a:p>
          <a:p>
            <a:pPr lvl="1">
              <a:buFont typeface="Wingdings" panose="05000000000000000000" pitchFamily="2" charset="2"/>
              <a:buChar char="§"/>
            </a:pPr>
            <a:r>
              <a:rPr lang="en-US" sz="2800" dirty="0">
                <a:latin typeface="Century Gothic" panose="020B0502020202020204" pitchFamily="34" charset="0"/>
              </a:rPr>
              <a:t>Park Aide and Senior Park Aide</a:t>
            </a:r>
          </a:p>
          <a:p>
            <a:pPr lvl="1">
              <a:buFont typeface="Wingdings" panose="05000000000000000000" pitchFamily="2" charset="2"/>
              <a:buChar char="§"/>
            </a:pPr>
            <a:r>
              <a:rPr lang="en-US" sz="2800" dirty="0">
                <a:latin typeface="Century Gothic" panose="020B0502020202020204" pitchFamily="34" charset="0"/>
              </a:rPr>
              <a:t>Maintenance Aides</a:t>
            </a:r>
          </a:p>
          <a:p>
            <a:pPr lvl="1">
              <a:buFont typeface="Wingdings" panose="05000000000000000000" pitchFamily="2" charset="2"/>
              <a:buChar char="§"/>
            </a:pPr>
            <a:r>
              <a:rPr lang="en-US" sz="2800" dirty="0">
                <a:latin typeface="Century Gothic" panose="020B0502020202020204" pitchFamily="34" charset="0"/>
              </a:rPr>
              <a:t>Forestry Aides</a:t>
            </a:r>
          </a:p>
          <a:p>
            <a:pPr lvl="1">
              <a:buFont typeface="Wingdings" panose="05000000000000000000" pitchFamily="2" charset="2"/>
              <a:buChar char="§"/>
            </a:pPr>
            <a:r>
              <a:rPr lang="en-US" sz="2800" dirty="0">
                <a:latin typeface="Century Gothic" panose="020B0502020202020204" pitchFamily="34" charset="0"/>
              </a:rPr>
              <a:t>Internships (specific parks only)</a:t>
            </a:r>
          </a:p>
          <a:p>
            <a:pPr lvl="1">
              <a:buFont typeface="Wingdings" panose="05000000000000000000" pitchFamily="2" charset="2"/>
              <a:buChar char="§"/>
            </a:pPr>
            <a:r>
              <a:rPr lang="en-US" sz="2800" dirty="0">
                <a:latin typeface="Century Gothic" panose="020B0502020202020204" pitchFamily="34" charset="0"/>
              </a:rPr>
              <a:t>And many more!</a:t>
            </a:r>
            <a:endParaRPr lang="en-US" sz="2800" dirty="0">
              <a:solidFill>
                <a:schemeClr val="accent5">
                  <a:lumMod val="75000"/>
                </a:schemeClr>
              </a:solidFill>
              <a:latin typeface="Century Gothic" panose="020B0502020202020204" pitchFamily="34" charset="0"/>
            </a:endParaRPr>
          </a:p>
        </p:txBody>
      </p:sp>
      <p:graphicFrame>
        <p:nvGraphicFramePr>
          <p:cNvPr id="9" name="Diagram 8">
            <a:extLst>
              <a:ext uri="{FF2B5EF4-FFF2-40B4-BE49-F238E27FC236}">
                <a16:creationId xmlns:a16="http://schemas.microsoft.com/office/drawing/2014/main" id="{52195FFB-EC96-4980-940E-68DEB8F9670A}"/>
              </a:ext>
            </a:extLst>
          </p:cNvPr>
          <p:cNvGraphicFramePr/>
          <p:nvPr>
            <p:extLst>
              <p:ext uri="{D42A27DB-BD31-4B8C-83A1-F6EECF244321}">
                <p14:modId xmlns:p14="http://schemas.microsoft.com/office/powerpoint/2010/main" val="875143344"/>
              </p:ext>
            </p:extLst>
          </p:nvPr>
        </p:nvGraphicFramePr>
        <p:xfrm>
          <a:off x="1120803" y="5379635"/>
          <a:ext cx="9903315" cy="8308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764E1179-0140-443B-82A1-8C80656EF2FF}"/>
              </a:ext>
            </a:extLst>
          </p:cNvPr>
          <p:cNvPicPr>
            <a:picLocks noChangeAspect="1"/>
          </p:cNvPicPr>
          <p:nvPr/>
        </p:nvPicPr>
        <p:blipFill rotWithShape="1">
          <a:blip r:embed="rId8">
            <a:extLst>
              <a:ext uri="{28A0092B-C50C-407E-A947-70E740481C1C}">
                <a14:useLocalDpi xmlns:a14="http://schemas.microsoft.com/office/drawing/2010/main" val="0"/>
              </a:ext>
            </a:extLst>
          </a:blip>
          <a:srcRect t="2399"/>
          <a:stretch/>
        </p:blipFill>
        <p:spPr>
          <a:xfrm>
            <a:off x="379135" y="1071874"/>
            <a:ext cx="4982016" cy="389462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426281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8AE14-9519-45DD-87D1-5F8BC1F49896}"/>
              </a:ext>
            </a:extLst>
          </p:cNvPr>
          <p:cNvSpPr>
            <a:spLocks noGrp="1"/>
          </p:cNvSpPr>
          <p:nvPr>
            <p:ph type="ctrTitle"/>
          </p:nvPr>
        </p:nvSpPr>
        <p:spPr>
          <a:xfrm>
            <a:off x="6654799" y="640081"/>
            <a:ext cx="4897119" cy="3538217"/>
          </a:xfrm>
          <a:noFill/>
        </p:spPr>
        <p:txBody>
          <a:bodyPr>
            <a:normAutofit/>
          </a:bodyPr>
          <a:lstStyle/>
          <a:p>
            <a:pPr algn="l"/>
            <a:r>
              <a:rPr lang="en-US" dirty="0">
                <a:latin typeface="Century Gothic" panose="020B0502020202020204" pitchFamily="34" charset="0"/>
              </a:rPr>
              <a:t>Thank You!</a:t>
            </a:r>
          </a:p>
        </p:txBody>
      </p:sp>
      <p:sp>
        <p:nvSpPr>
          <p:cNvPr id="71" name="Rectangle 70">
            <a:extLst>
              <a:ext uri="{FF2B5EF4-FFF2-40B4-BE49-F238E27FC236}">
                <a16:creationId xmlns:a16="http://schemas.microsoft.com/office/drawing/2014/main" id="{8AD13924-DC7C-4339-B194-8A4EFFBF2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10758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26">
            <a:extLst>
              <a:ext uri="{FF2B5EF4-FFF2-40B4-BE49-F238E27FC236}">
                <a16:creationId xmlns:a16="http://schemas.microsoft.com/office/drawing/2014/main" id="{72458505-C9BA-445F-AE75-CFC7FF04F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8" name="Graphic 67">
            <a:extLst>
              <a:ext uri="{FF2B5EF4-FFF2-40B4-BE49-F238E27FC236}">
                <a16:creationId xmlns:a16="http://schemas.microsoft.com/office/drawing/2014/main" id="{09BE18CD-84E8-44FB-ABE3-658426F26935}"/>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84197" y="1568148"/>
            <a:ext cx="3857704" cy="3443240"/>
          </a:xfrm>
          <a:prstGeom prst="rect">
            <a:avLst/>
          </a:prstGeom>
          <a:effectLst/>
        </p:spPr>
      </p:pic>
      <p:cxnSp>
        <p:nvCxnSpPr>
          <p:cNvPr id="75" name="Straight Connector 74">
            <a:extLst>
              <a:ext uri="{FF2B5EF4-FFF2-40B4-BE49-F238E27FC236}">
                <a16:creationId xmlns:a16="http://schemas.microsoft.com/office/drawing/2014/main" id="{492C71F2-7657-4A22-BE4C-647EEDE915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56400" y="442874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11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931DE728-8710-4D0D-ABEA-461458917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64009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C7CCA912-B8F6-4EC7-924A-3F887BF07598}"/>
              </a:ext>
            </a:extLst>
          </p:cNvPr>
          <p:cNvSpPr>
            <a:spLocks noGrp="1"/>
          </p:cNvSpPr>
          <p:nvPr>
            <p:ph sz="half" idx="2"/>
          </p:nvPr>
        </p:nvSpPr>
        <p:spPr>
          <a:xfrm>
            <a:off x="4864100" y="4675886"/>
            <a:ext cx="6675627" cy="1605083"/>
          </a:xfrm>
        </p:spPr>
        <p:txBody>
          <a:bodyPr vert="horz" lIns="91440" tIns="45720" rIns="91440" bIns="45720" rtlCol="0" anchor="ctr">
            <a:normAutofit/>
          </a:bodyPr>
          <a:lstStyle/>
          <a:p>
            <a:pPr marL="0" indent="0" algn="ctr">
              <a:buNone/>
            </a:pPr>
            <a:r>
              <a:rPr lang="en-US" sz="1800" b="1" dirty="0">
                <a:solidFill>
                  <a:schemeClr val="accent6"/>
                </a:solidFill>
                <a:latin typeface="Century Gothic" panose="020B0502020202020204" pitchFamily="34" charset="0"/>
              </a:rPr>
              <a:t>Follow us </a:t>
            </a:r>
            <a:r>
              <a:rPr lang="en-US" sz="1600" b="1" dirty="0">
                <a:solidFill>
                  <a:schemeClr val="accent5"/>
                </a:solidFill>
                <a:latin typeface="Century Gothic" panose="020B0502020202020204" pitchFamily="34" charset="0"/>
              </a:rPr>
              <a:t>@CASTATEPARKSJOBS</a:t>
            </a:r>
          </a:p>
          <a:p>
            <a:pPr marL="0" indent="0">
              <a:buNone/>
            </a:pPr>
            <a:endParaRPr lang="en-US" sz="2000" dirty="0"/>
          </a:p>
        </p:txBody>
      </p:sp>
      <p:pic>
        <p:nvPicPr>
          <p:cNvPr id="15" name="Picture 14">
            <a:extLst>
              <a:ext uri="{FF2B5EF4-FFF2-40B4-BE49-F238E27FC236}">
                <a16:creationId xmlns:a16="http://schemas.microsoft.com/office/drawing/2014/main" id="{D0BA278A-1688-4FFE-83CB-2F859EE427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4374" y="5486389"/>
            <a:ext cx="743268" cy="731520"/>
          </a:xfrm>
          <a:prstGeom prst="roundRect">
            <a:avLst/>
          </a:prstGeom>
        </p:spPr>
      </p:pic>
      <p:pic>
        <p:nvPicPr>
          <p:cNvPr id="17" name="Picture 16">
            <a:extLst>
              <a:ext uri="{FF2B5EF4-FFF2-40B4-BE49-F238E27FC236}">
                <a16:creationId xmlns:a16="http://schemas.microsoft.com/office/drawing/2014/main" id="{ED452920-E6A1-40BB-A348-4DECDA5CF7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61832" y="5486389"/>
            <a:ext cx="720300" cy="731520"/>
          </a:xfrm>
          <a:prstGeom prst="flowChartAlternateProcess">
            <a:avLst/>
          </a:prstGeom>
        </p:spPr>
      </p:pic>
      <p:pic>
        <p:nvPicPr>
          <p:cNvPr id="21" name="Picture 20">
            <a:extLst>
              <a:ext uri="{FF2B5EF4-FFF2-40B4-BE49-F238E27FC236}">
                <a16:creationId xmlns:a16="http://schemas.microsoft.com/office/drawing/2014/main" id="{953E6DD0-7A67-4E7E-B964-A90F7D29026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850582" y="5484907"/>
            <a:ext cx="745276" cy="731520"/>
          </a:xfrm>
          <a:prstGeom prst="roundRect">
            <a:avLst/>
          </a:prstGeom>
        </p:spPr>
      </p:pic>
      <p:sp>
        <p:nvSpPr>
          <p:cNvPr id="23" name="Rectangle 22">
            <a:extLst>
              <a:ext uri="{FF2B5EF4-FFF2-40B4-BE49-F238E27FC236}">
                <a16:creationId xmlns:a16="http://schemas.microsoft.com/office/drawing/2014/main" id="{DC425B4E-9DB7-4210-8760-21F3A18506D5}"/>
              </a:ext>
            </a:extLst>
          </p:cNvPr>
          <p:cNvSpPr/>
          <p:nvPr/>
        </p:nvSpPr>
        <p:spPr>
          <a:xfrm>
            <a:off x="1297222" y="5156794"/>
            <a:ext cx="3331745" cy="923330"/>
          </a:xfrm>
          <a:prstGeom prst="rect">
            <a:avLst/>
          </a:prstGeom>
        </p:spPr>
        <p:txBody>
          <a:bodyPr wrap="square">
            <a:spAutoFit/>
          </a:bodyPr>
          <a:lstStyle/>
          <a:p>
            <a:pPr algn="ctr"/>
            <a:r>
              <a:rPr lang="en-US" b="1" dirty="0">
                <a:solidFill>
                  <a:schemeClr val="bg1">
                    <a:lumMod val="50000"/>
                  </a:schemeClr>
                </a:solidFill>
                <a:latin typeface="Century Gothic" panose="020B0502020202020204" pitchFamily="34" charset="0"/>
              </a:rPr>
              <a:t>Explore</a:t>
            </a:r>
          </a:p>
          <a:p>
            <a:pPr algn="ctr"/>
            <a:r>
              <a:rPr lang="en-US" b="1" i="1" dirty="0">
                <a:solidFill>
                  <a:schemeClr val="accent5"/>
                </a:solidFill>
                <a:latin typeface="Century Gothic" panose="020B0502020202020204" pitchFamily="34" charset="0"/>
                <a:hlinkClick r:id="rId6">
                  <a:extLst>
                    <a:ext uri="{A12FA001-AC4F-418D-AE19-62706E023703}">
                      <ahyp:hlinkClr xmlns:ahyp="http://schemas.microsoft.com/office/drawing/2018/hyperlinkcolor" val="tx"/>
                    </a:ext>
                  </a:extLst>
                </a:hlinkClick>
              </a:rPr>
              <a:t>www.LiveTheParksLife.com</a:t>
            </a:r>
            <a:endParaRPr lang="en-US" b="1" i="1" dirty="0">
              <a:solidFill>
                <a:schemeClr val="accent5"/>
              </a:solidFill>
              <a:latin typeface="Century Gothic" panose="020B0502020202020204" pitchFamily="34" charset="0"/>
            </a:endParaRPr>
          </a:p>
          <a:p>
            <a:pPr algn="ctr"/>
            <a:r>
              <a:rPr lang="en-US" b="1" i="1" dirty="0">
                <a:solidFill>
                  <a:schemeClr val="bg1">
                    <a:lumMod val="50000"/>
                  </a:schemeClr>
                </a:solidFill>
                <a:latin typeface="Century Gothic" panose="020B0502020202020204" pitchFamily="34" charset="0"/>
              </a:rPr>
              <a:t> &amp; discover the possibilities!</a:t>
            </a:r>
          </a:p>
        </p:txBody>
      </p:sp>
      <p:sp>
        <p:nvSpPr>
          <p:cNvPr id="11" name="Content Placeholder 10">
            <a:extLst>
              <a:ext uri="{FF2B5EF4-FFF2-40B4-BE49-F238E27FC236}">
                <a16:creationId xmlns:a16="http://schemas.microsoft.com/office/drawing/2014/main" id="{47570B0A-364B-4955-9DC2-90D35A522D43}"/>
              </a:ext>
            </a:extLst>
          </p:cNvPr>
          <p:cNvSpPr>
            <a:spLocks noGrp="1"/>
          </p:cNvSpPr>
          <p:nvPr>
            <p:ph sz="half" idx="1"/>
          </p:nvPr>
        </p:nvSpPr>
        <p:spPr>
          <a:xfrm>
            <a:off x="2843214" y="749300"/>
            <a:ext cx="6457950" cy="3253712"/>
          </a:xfrm>
        </p:spPr>
        <p:txBody>
          <a:bodyPr/>
          <a:lstStyle/>
          <a:p>
            <a:pPr marL="0" indent="0">
              <a:buNone/>
            </a:pPr>
            <a:r>
              <a:rPr lang="en-US" sz="3200" b="1" dirty="0">
                <a:solidFill>
                  <a:schemeClr val="bg1">
                    <a:lumMod val="50000"/>
                  </a:schemeClr>
                </a:solidFill>
                <a:latin typeface="Century Gothic" panose="020B0502020202020204" pitchFamily="34" charset="0"/>
              </a:rPr>
              <a:t>Questions?</a:t>
            </a:r>
          </a:p>
          <a:p>
            <a:pPr marL="0" indent="0">
              <a:buNone/>
            </a:pPr>
            <a:r>
              <a:rPr lang="en-US" dirty="0">
                <a:latin typeface="Century Gothic" panose="020B0502020202020204" pitchFamily="34" charset="0"/>
              </a:rPr>
              <a:t>	Ask us, we’re happy to help!</a:t>
            </a:r>
          </a:p>
          <a:p>
            <a:pPr marL="0" indent="0">
              <a:buNone/>
            </a:pPr>
            <a:r>
              <a:rPr lang="en-US" dirty="0">
                <a:latin typeface="Century Gothic" panose="020B0502020202020204" pitchFamily="34" charset="0"/>
              </a:rPr>
              <a:t>	</a:t>
            </a:r>
            <a:r>
              <a:rPr lang="en-US" dirty="0">
                <a:solidFill>
                  <a:schemeClr val="accent5">
                    <a:lumMod val="75000"/>
                  </a:schemeClr>
                </a:solidFill>
                <a:latin typeface="Century Gothic" panose="020B0502020202020204" pitchFamily="34" charset="0"/>
                <a:hlinkClick r:id="rId7">
                  <a:extLst>
                    <a:ext uri="{A12FA001-AC4F-418D-AE19-62706E023703}">
                      <ahyp:hlinkClr xmlns:ahyp="http://schemas.microsoft.com/office/drawing/2018/hyperlinkcolor" val="tx"/>
                    </a:ext>
                  </a:extLst>
                </a:hlinkClick>
              </a:rPr>
              <a:t>Recruiting@parks.ca.gov</a:t>
            </a:r>
            <a:endParaRPr lang="en-US" dirty="0">
              <a:solidFill>
                <a:schemeClr val="accent5">
                  <a:lumMod val="75000"/>
                </a:schemeClr>
              </a:solidFill>
              <a:latin typeface="Century Gothic" panose="020B0502020202020204" pitchFamily="34" charset="0"/>
            </a:endParaRPr>
          </a:p>
          <a:p>
            <a:pPr marL="0" indent="0">
              <a:buNone/>
            </a:pPr>
            <a:endParaRPr lang="en-US" dirty="0">
              <a:latin typeface="Century Gothic" panose="020B0502020202020204" pitchFamily="34" charset="0"/>
            </a:endParaRPr>
          </a:p>
          <a:p>
            <a:pPr marL="0" indent="0">
              <a:buNone/>
            </a:pPr>
            <a:r>
              <a:rPr lang="en-US" b="1" dirty="0">
                <a:solidFill>
                  <a:schemeClr val="bg1">
                    <a:lumMod val="50000"/>
                  </a:schemeClr>
                </a:solidFill>
                <a:latin typeface="Century Gothic" panose="020B0502020202020204" pitchFamily="34" charset="0"/>
              </a:rPr>
              <a:t>Want updates?</a:t>
            </a:r>
          </a:p>
          <a:p>
            <a:pPr marL="0" indent="0">
              <a:buNone/>
            </a:pPr>
            <a:r>
              <a:rPr lang="en-US" dirty="0">
                <a:latin typeface="Century Gothic" panose="020B0502020202020204" pitchFamily="34" charset="0"/>
              </a:rPr>
              <a:t>	Join the Parks Jobs Mailing List</a:t>
            </a:r>
          </a:p>
        </p:txBody>
      </p:sp>
    </p:spTree>
    <p:extLst>
      <p:ext uri="{BB962C8B-B14F-4D97-AF65-F5344CB8AC3E}">
        <p14:creationId xmlns:p14="http://schemas.microsoft.com/office/powerpoint/2010/main" val="285299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2AFE55-6787-45A4-BE53-920AE0B9D9EA}"/>
              </a:ext>
            </a:extLst>
          </p:cNvPr>
          <p:cNvSpPr>
            <a:spLocks noGrp="1"/>
          </p:cNvSpPr>
          <p:nvPr>
            <p:ph type="title"/>
          </p:nvPr>
        </p:nvSpPr>
        <p:spPr>
          <a:xfrm>
            <a:off x="940399" y="760127"/>
            <a:ext cx="9681882" cy="739880"/>
          </a:xfrm>
        </p:spPr>
        <p:txBody>
          <a:bodyPr vert="horz" lIns="91440" tIns="45720" rIns="91440" bIns="45720" rtlCol="0" anchor="b">
            <a:normAutofit/>
          </a:bodyPr>
          <a:lstStyle/>
          <a:p>
            <a:pPr algn="ctr"/>
            <a:r>
              <a:rPr lang="en-US" sz="3600" dirty="0">
                <a:solidFill>
                  <a:schemeClr val="tx1">
                    <a:lumMod val="85000"/>
                    <a:lumOff val="15000"/>
                  </a:schemeClr>
                </a:solidFill>
              </a:rPr>
              <a:t>Agenda</a:t>
            </a:r>
          </a:p>
        </p:txBody>
      </p:sp>
      <p:graphicFrame>
        <p:nvGraphicFramePr>
          <p:cNvPr id="56" name="Content Placeholder 2">
            <a:extLst>
              <a:ext uri="{FF2B5EF4-FFF2-40B4-BE49-F238E27FC236}">
                <a16:creationId xmlns:a16="http://schemas.microsoft.com/office/drawing/2014/main" id="{4E64E725-9B26-4BCE-BE39-0539588DB618}"/>
              </a:ext>
            </a:extLst>
          </p:cNvPr>
          <p:cNvGraphicFramePr>
            <a:graphicFrameLocks noGrp="1"/>
          </p:cNvGraphicFramePr>
          <p:nvPr>
            <p:ph idx="1"/>
            <p:extLst>
              <p:ext uri="{D42A27DB-BD31-4B8C-83A1-F6EECF244321}">
                <p14:modId xmlns:p14="http://schemas.microsoft.com/office/powerpoint/2010/main" val="905954626"/>
              </p:ext>
            </p:extLst>
          </p:nvPr>
        </p:nvGraphicFramePr>
        <p:xfrm>
          <a:off x="523540" y="2002731"/>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4303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BE17F-09A4-4415-9EFE-719959CED2E4}"/>
              </a:ext>
            </a:extLst>
          </p:cNvPr>
          <p:cNvSpPr>
            <a:spLocks noGrp="1"/>
          </p:cNvSpPr>
          <p:nvPr>
            <p:ph type="title"/>
          </p:nvPr>
        </p:nvSpPr>
        <p:spPr>
          <a:xfrm>
            <a:off x="6643789" y="1469385"/>
            <a:ext cx="4789763" cy="1662878"/>
          </a:xfrm>
        </p:spPr>
        <p:txBody>
          <a:bodyPr>
            <a:normAutofit/>
          </a:bodyPr>
          <a:lstStyle/>
          <a:p>
            <a:r>
              <a:rPr lang="en-US" sz="4000" dirty="0">
                <a:latin typeface="Century Gothic" panose="020B0502020202020204" pitchFamily="34" charset="0"/>
              </a:rPr>
              <a:t>About California State Parks </a:t>
            </a:r>
          </a:p>
        </p:txBody>
      </p:sp>
      <p:pic>
        <p:nvPicPr>
          <p:cNvPr id="5" name="Picture 4">
            <a:extLst>
              <a:ext uri="{FF2B5EF4-FFF2-40B4-BE49-F238E27FC236}">
                <a16:creationId xmlns:a16="http://schemas.microsoft.com/office/drawing/2014/main" id="{B1997EBA-4FFD-4DC4-8B73-70F732FDC5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3003103" cy="3912881"/>
          </a:xfrm>
          <a:prstGeom prst="rect">
            <a:avLst/>
          </a:prstGeom>
        </p:spPr>
      </p:pic>
      <p:pic>
        <p:nvPicPr>
          <p:cNvPr id="6" name="Content Placeholder 5">
            <a:extLst>
              <a:ext uri="{FF2B5EF4-FFF2-40B4-BE49-F238E27FC236}">
                <a16:creationId xmlns:a16="http://schemas.microsoft.com/office/drawing/2014/main" id="{EE142936-93CE-4363-8C5B-475AD23927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b="-1"/>
          <a:stretch/>
        </p:blipFill>
        <p:spPr>
          <a:xfrm>
            <a:off x="3180257" y="10"/>
            <a:ext cx="3016307" cy="2223328"/>
          </a:xfrm>
          <a:prstGeom prst="rect">
            <a:avLst/>
          </a:prstGeom>
        </p:spPr>
      </p:pic>
      <p:pic>
        <p:nvPicPr>
          <p:cNvPr id="7" name="Picture 6" descr="A picture containing sky, outdoor, water, sunset&#10;&#10;Description automatically generated">
            <a:extLst>
              <a:ext uri="{FF2B5EF4-FFF2-40B4-BE49-F238E27FC236}">
                <a16:creationId xmlns:a16="http://schemas.microsoft.com/office/drawing/2014/main" id="{A4E33EB8-BDD2-48CA-8AF6-8EB82CEE61C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4079988"/>
            <a:ext cx="3003123" cy="2778013"/>
          </a:xfrm>
          <a:prstGeom prst="rect">
            <a:avLst/>
          </a:prstGeom>
        </p:spPr>
      </p:pic>
      <p:pic>
        <p:nvPicPr>
          <p:cNvPr id="8" name="Picture 7" descr="A picture containing sky, nature, outdoor, beach&#10;&#10;Description automatically generated">
            <a:extLst>
              <a:ext uri="{FF2B5EF4-FFF2-40B4-BE49-F238E27FC236}">
                <a16:creationId xmlns:a16="http://schemas.microsoft.com/office/drawing/2014/main" id="{F5315625-877D-4F99-B3D2-B9EA3E935C6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
          <a:stretch/>
        </p:blipFill>
        <p:spPr>
          <a:xfrm>
            <a:off x="3180256" y="2395057"/>
            <a:ext cx="3016307" cy="2055326"/>
          </a:xfrm>
          <a:prstGeom prst="rect">
            <a:avLst/>
          </a:prstGeom>
        </p:spPr>
      </p:pic>
      <p:pic>
        <p:nvPicPr>
          <p:cNvPr id="4" name="Picture 3">
            <a:extLst>
              <a:ext uri="{FF2B5EF4-FFF2-40B4-BE49-F238E27FC236}">
                <a16:creationId xmlns:a16="http://schemas.microsoft.com/office/drawing/2014/main" id="{20FACB43-C259-4BEC-ABD5-00246DD9E2B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180257" y="4629236"/>
            <a:ext cx="3016307" cy="2228765"/>
          </a:xfrm>
          <a:prstGeom prst="rect">
            <a:avLst/>
          </a:prstGeom>
        </p:spPr>
      </p:pic>
      <p:sp>
        <p:nvSpPr>
          <p:cNvPr id="12" name="Content Placeholder 11">
            <a:extLst>
              <a:ext uri="{FF2B5EF4-FFF2-40B4-BE49-F238E27FC236}">
                <a16:creationId xmlns:a16="http://schemas.microsoft.com/office/drawing/2014/main" id="{92484ED7-09C7-44FF-8208-3D4578F5EB25}"/>
              </a:ext>
            </a:extLst>
          </p:cNvPr>
          <p:cNvSpPr>
            <a:spLocks noGrp="1"/>
          </p:cNvSpPr>
          <p:nvPr>
            <p:ph idx="1"/>
          </p:nvPr>
        </p:nvSpPr>
        <p:spPr>
          <a:xfrm>
            <a:off x="6807097" y="3422720"/>
            <a:ext cx="4789763" cy="2320017"/>
          </a:xfrm>
        </p:spPr>
        <p:txBody>
          <a:bodyPr>
            <a:normAutofit/>
          </a:bodyPr>
          <a:lstStyle/>
          <a:p>
            <a:pPr marL="285750" indent="-285750"/>
            <a:r>
              <a:rPr lang="en-US" sz="2000" dirty="0">
                <a:latin typeface="Century Gothic" panose="020B0502020202020204" pitchFamily="34" charset="0"/>
              </a:rPr>
              <a:t>Largest state park system in the nation</a:t>
            </a:r>
          </a:p>
          <a:p>
            <a:pPr marL="285750" indent="-285750"/>
            <a:r>
              <a:rPr lang="en-US" sz="2000" dirty="0">
                <a:latin typeface="Century Gothic" panose="020B0502020202020204" pitchFamily="34" charset="0"/>
              </a:rPr>
              <a:t>280 state parks throughout California</a:t>
            </a:r>
          </a:p>
          <a:p>
            <a:pPr marL="285750" indent="-285750"/>
            <a:r>
              <a:rPr lang="en-US" sz="2000" dirty="0">
                <a:latin typeface="Century Gothic" panose="020B0502020202020204" pitchFamily="34" charset="0"/>
              </a:rPr>
              <a:t>100’s of different classifications</a:t>
            </a:r>
          </a:p>
          <a:p>
            <a:pPr marL="285750" indent="-285750"/>
            <a:r>
              <a:rPr lang="en-US" sz="2000" dirty="0">
                <a:latin typeface="Century Gothic" panose="020B0502020202020204" pitchFamily="34" charset="0"/>
              </a:rPr>
              <a:t>Protecting precious resources</a:t>
            </a:r>
          </a:p>
          <a:p>
            <a:pPr marL="0" indent="0">
              <a:buNone/>
            </a:pPr>
            <a:endParaRPr lang="en-US" sz="2000" dirty="0"/>
          </a:p>
        </p:txBody>
      </p:sp>
      <p:pic>
        <p:nvPicPr>
          <p:cNvPr id="22" name="Picture 21" descr="Logo, company name&#10;&#10;Description automatically generated">
            <a:extLst>
              <a:ext uri="{FF2B5EF4-FFF2-40B4-BE49-F238E27FC236}">
                <a16:creationId xmlns:a16="http://schemas.microsoft.com/office/drawing/2014/main" id="{2317306A-C3F8-4AF3-989E-DD11757F89B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771611" y="314992"/>
            <a:ext cx="972589" cy="1053202"/>
          </a:xfrm>
          <a:prstGeom prst="ellipse">
            <a:avLst/>
          </a:prstGeom>
        </p:spPr>
      </p:pic>
    </p:spTree>
    <p:extLst>
      <p:ext uri="{BB962C8B-B14F-4D97-AF65-F5344CB8AC3E}">
        <p14:creationId xmlns:p14="http://schemas.microsoft.com/office/powerpoint/2010/main" val="351959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0863C-98BC-4DC4-A42E-9DADA47F7BBE}"/>
              </a:ext>
            </a:extLst>
          </p:cNvPr>
          <p:cNvSpPr>
            <a:spLocks noGrp="1"/>
          </p:cNvSpPr>
          <p:nvPr>
            <p:ph type="title"/>
          </p:nvPr>
        </p:nvSpPr>
        <p:spPr>
          <a:xfrm>
            <a:off x="1323529" y="32339"/>
            <a:ext cx="2725780" cy="1469449"/>
          </a:xfrm>
        </p:spPr>
        <p:txBody>
          <a:bodyPr>
            <a:normAutofit/>
          </a:bodyPr>
          <a:lstStyle/>
          <a:p>
            <a:r>
              <a:rPr lang="en-US" b="1" dirty="0"/>
              <a:t>Benefits</a:t>
            </a:r>
            <a:endParaRPr lang="en-US" dirty="0"/>
          </a:p>
        </p:txBody>
      </p:sp>
      <p:sp>
        <p:nvSpPr>
          <p:cNvPr id="3" name="Content Placeholder 2">
            <a:extLst>
              <a:ext uri="{FF2B5EF4-FFF2-40B4-BE49-F238E27FC236}">
                <a16:creationId xmlns:a16="http://schemas.microsoft.com/office/drawing/2014/main" id="{020F52BE-9850-4948-9B22-8085E6229893}"/>
              </a:ext>
            </a:extLst>
          </p:cNvPr>
          <p:cNvSpPr>
            <a:spLocks noGrp="1"/>
          </p:cNvSpPr>
          <p:nvPr>
            <p:ph idx="1"/>
          </p:nvPr>
        </p:nvSpPr>
        <p:spPr>
          <a:xfrm>
            <a:off x="77724" y="1128713"/>
            <a:ext cx="4561331" cy="5654083"/>
          </a:xfrm>
        </p:spPr>
        <p:txBody>
          <a:bodyPr>
            <a:normAutofit/>
          </a:bodyPr>
          <a:lstStyle/>
          <a:p>
            <a:pPr marL="342900" indent="-342900">
              <a:buFont typeface="Wingdings" panose="05000000000000000000" pitchFamily="2" charset="2"/>
              <a:buChar char="v"/>
              <a:tabLst>
                <a:tab pos="342900" algn="l"/>
              </a:tabLst>
            </a:pPr>
            <a:r>
              <a:rPr lang="en-US" sz="2000" dirty="0">
                <a:latin typeface="Century Gothic" panose="020B0502020202020204" pitchFamily="34" charset="0"/>
              </a:rPr>
              <a:t>Compensation - State Service Credits</a:t>
            </a:r>
          </a:p>
          <a:p>
            <a:pPr marL="342900" indent="0">
              <a:buNone/>
              <a:tabLst>
                <a:tab pos="342900" algn="l"/>
              </a:tabLst>
            </a:pPr>
            <a:r>
              <a:rPr lang="en-US" sz="1600" dirty="0">
                <a:latin typeface="Century Gothic" panose="020B0502020202020204" pitchFamily="34" charset="0"/>
              </a:rPr>
              <a:t>Retirement, medical, vision and dental benefits for self and family, paid holidays, paid sick leave, paid vacations, paid family leave, pay differentials, and more!</a:t>
            </a:r>
          </a:p>
          <a:p>
            <a:pPr marL="342900" indent="-342900">
              <a:buFont typeface="Wingdings" panose="05000000000000000000" pitchFamily="2" charset="2"/>
              <a:buChar char="v"/>
              <a:tabLst>
                <a:tab pos="342900" algn="l"/>
              </a:tabLst>
            </a:pPr>
            <a:r>
              <a:rPr lang="en-US" sz="2000" dirty="0">
                <a:latin typeface="Century Gothic" panose="020B0502020202020204" pitchFamily="34" charset="0"/>
              </a:rPr>
              <a:t>Culture of Inclusivity </a:t>
            </a:r>
          </a:p>
          <a:p>
            <a:pPr marL="342900" indent="0">
              <a:buNone/>
              <a:tabLst>
                <a:tab pos="342900" algn="l"/>
              </a:tabLst>
            </a:pPr>
            <a:r>
              <a:rPr lang="en-US" sz="1600" dirty="0">
                <a:latin typeface="Century Gothic" panose="020B0502020202020204" pitchFamily="34" charset="0"/>
              </a:rPr>
              <a:t>Creating a diverse workforce that reflects of our state’s population</a:t>
            </a:r>
          </a:p>
          <a:p>
            <a:pPr marL="342900" indent="-342900">
              <a:buFont typeface="Wingdings" panose="05000000000000000000" pitchFamily="2" charset="2"/>
              <a:buChar char="v"/>
              <a:tabLst>
                <a:tab pos="342900" algn="l"/>
              </a:tabLst>
            </a:pPr>
            <a:r>
              <a:rPr lang="en-US" sz="2000" dirty="0">
                <a:latin typeface="Century Gothic" panose="020B0502020202020204" pitchFamily="34" charset="0"/>
              </a:rPr>
              <a:t>Flexible schedules </a:t>
            </a:r>
          </a:p>
          <a:p>
            <a:pPr marL="342900" indent="0">
              <a:buNone/>
              <a:tabLst>
                <a:tab pos="342900" algn="l"/>
              </a:tabLst>
            </a:pPr>
            <a:r>
              <a:rPr lang="en-US" sz="1600" dirty="0">
                <a:latin typeface="Century Gothic" panose="020B0502020202020204" pitchFamily="34" charset="0"/>
              </a:rPr>
              <a:t>Potential 4/10  schedule, overtime and potential telework</a:t>
            </a:r>
          </a:p>
          <a:p>
            <a:pPr marL="342900" indent="-342900">
              <a:buFont typeface="Wingdings" panose="05000000000000000000" pitchFamily="2" charset="2"/>
              <a:buChar char="v"/>
              <a:tabLst>
                <a:tab pos="342900" algn="l"/>
              </a:tabLst>
            </a:pPr>
            <a:r>
              <a:rPr lang="en-US" sz="2000" dirty="0">
                <a:latin typeface="Century Gothic" panose="020B0502020202020204" pitchFamily="34" charset="0"/>
              </a:rPr>
              <a:t>Entry level to journey level and supervisory opportunities</a:t>
            </a:r>
          </a:p>
          <a:p>
            <a:pPr marL="342900" indent="-342900">
              <a:buFont typeface="Wingdings" panose="05000000000000000000" pitchFamily="2" charset="2"/>
              <a:buChar char="v"/>
              <a:tabLst>
                <a:tab pos="342900" algn="l"/>
              </a:tabLst>
            </a:pPr>
            <a:r>
              <a:rPr lang="en-US" sz="2000" dirty="0">
                <a:latin typeface="Century Gothic" panose="020B0502020202020204" pitchFamily="34" charset="0"/>
              </a:rPr>
              <a:t>State Parks Housing</a:t>
            </a:r>
          </a:p>
          <a:p>
            <a:pPr marL="0" indent="0">
              <a:buNone/>
              <a:tabLst>
                <a:tab pos="342900" algn="l"/>
              </a:tabLst>
            </a:pPr>
            <a:r>
              <a:rPr lang="en-US" sz="2000" dirty="0">
                <a:latin typeface="Century Gothic" panose="020B0502020202020204" pitchFamily="34" charset="0"/>
              </a:rPr>
              <a:t>	</a:t>
            </a:r>
            <a:r>
              <a:rPr lang="en-US" sz="1600" dirty="0">
                <a:latin typeface="Century Gothic" panose="020B0502020202020204" pitchFamily="34" charset="0"/>
              </a:rPr>
              <a:t>Some locations offer housing</a:t>
            </a:r>
          </a:p>
          <a:p>
            <a:pPr marL="0" indent="0">
              <a:buNone/>
            </a:pPr>
            <a:endParaRPr lang="en-US" sz="1600" dirty="0"/>
          </a:p>
        </p:txBody>
      </p:sp>
      <p:sp>
        <p:nvSpPr>
          <p:cNvPr id="106" name="Rectangle 10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A10E8443-ABFE-44BC-B697-AEC9A7F4B6CC}"/>
              </a:ext>
            </a:extLst>
          </p:cNvPr>
          <p:cNvPicPr>
            <a:picLocks noChangeAspect="1"/>
          </p:cNvPicPr>
          <p:nvPr/>
        </p:nvPicPr>
        <p:blipFill rotWithShape="1">
          <a:blip r:embed="rId3" cstate="email">
            <a:clrChange>
              <a:clrFrom>
                <a:srgbClr val="E0CCA7"/>
              </a:clrFrom>
              <a:clrTo>
                <a:srgbClr val="E0CCA7">
                  <a:alpha val="0"/>
                </a:srgbClr>
              </a:clrTo>
            </a:clrChange>
            <a:extLst>
              <a:ext uri="{28A0092B-C50C-407E-A947-70E740481C1C}">
                <a14:useLocalDpi xmlns:a14="http://schemas.microsoft.com/office/drawing/2010/main"/>
              </a:ext>
            </a:extLst>
          </a:blip>
          <a:srcRect/>
          <a:stretch/>
        </p:blipFill>
        <p:spPr>
          <a:xfrm>
            <a:off x="5583908" y="557784"/>
            <a:ext cx="5731792" cy="5556337"/>
          </a:xfrm>
          <a:prstGeom prst="rect">
            <a:avLst/>
          </a:prstGeom>
          <a:effectLst/>
        </p:spPr>
      </p:pic>
    </p:spTree>
    <p:extLst>
      <p:ext uri="{BB962C8B-B14F-4D97-AF65-F5344CB8AC3E}">
        <p14:creationId xmlns:p14="http://schemas.microsoft.com/office/powerpoint/2010/main" val="3287735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E862-A6EB-4700-9537-10D6BC2F64F7}"/>
              </a:ext>
            </a:extLst>
          </p:cNvPr>
          <p:cNvSpPr>
            <a:spLocks noGrp="1"/>
          </p:cNvSpPr>
          <p:nvPr>
            <p:ph type="title"/>
          </p:nvPr>
        </p:nvSpPr>
        <p:spPr>
          <a:xfrm>
            <a:off x="484215" y="629266"/>
            <a:ext cx="3670210" cy="1622321"/>
          </a:xfrm>
        </p:spPr>
        <p:txBody>
          <a:bodyPr vert="horz" lIns="91440" tIns="45720" rIns="91440" bIns="45720" rtlCol="0" anchor="ctr">
            <a:normAutofit fontScale="90000"/>
          </a:bodyPr>
          <a:lstStyle/>
          <a:p>
            <a:r>
              <a:rPr lang="en-US" sz="4100" kern="1200" dirty="0">
                <a:solidFill>
                  <a:schemeClr val="tx1"/>
                </a:solidFill>
                <a:latin typeface="Century Gothic" panose="020B0502020202020204" pitchFamily="34" charset="0"/>
              </a:rPr>
              <a:t>Understanding the State Hiring Process</a:t>
            </a:r>
          </a:p>
        </p:txBody>
      </p:sp>
      <p:sp>
        <p:nvSpPr>
          <p:cNvPr id="4" name="Content Placeholder 3">
            <a:extLst>
              <a:ext uri="{FF2B5EF4-FFF2-40B4-BE49-F238E27FC236}">
                <a16:creationId xmlns:a16="http://schemas.microsoft.com/office/drawing/2014/main" id="{0181D700-091B-4D2D-8B29-DD4A95073DCB}"/>
              </a:ext>
            </a:extLst>
          </p:cNvPr>
          <p:cNvSpPr>
            <a:spLocks noGrp="1"/>
          </p:cNvSpPr>
          <p:nvPr>
            <p:ph sz="half" idx="2"/>
          </p:nvPr>
        </p:nvSpPr>
        <p:spPr>
          <a:xfrm>
            <a:off x="484214" y="2438400"/>
            <a:ext cx="3670211" cy="3785419"/>
          </a:xfrm>
        </p:spPr>
        <p:txBody>
          <a:bodyPr vert="horz" lIns="91440" tIns="45720" rIns="91440" bIns="45720" rtlCol="0">
            <a:normAutofit fontScale="92500"/>
          </a:bodyPr>
          <a:lstStyle/>
          <a:p>
            <a:pPr marL="6350" indent="0">
              <a:buNone/>
            </a:pPr>
            <a:r>
              <a:rPr lang="en-US" sz="1400" dirty="0"/>
              <a:t>1</a:t>
            </a:r>
            <a:r>
              <a:rPr lang="en-US" sz="1400" dirty="0">
                <a:latin typeface="Century Gothic" panose="020B0502020202020204" pitchFamily="34" charset="0"/>
              </a:rPr>
              <a:t>. </a:t>
            </a:r>
            <a:r>
              <a:rPr lang="en-US" sz="1600" dirty="0">
                <a:latin typeface="Century Gothic" panose="020B0502020202020204" pitchFamily="34" charset="0"/>
              </a:rPr>
              <a:t>Create CalCareers Account</a:t>
            </a:r>
          </a:p>
          <a:p>
            <a:pPr lvl="1"/>
            <a:r>
              <a:rPr lang="en-US" sz="1600" dirty="0">
                <a:latin typeface="Century Gothic" panose="020B0502020202020204" pitchFamily="34" charset="0"/>
              </a:rPr>
              <a:t>Your profile</a:t>
            </a:r>
          </a:p>
          <a:p>
            <a:pPr lvl="1"/>
            <a:r>
              <a:rPr lang="en-US" sz="1600" dirty="0">
                <a:latin typeface="Century Gothic" panose="020B0502020202020204" pitchFamily="34" charset="0"/>
              </a:rPr>
              <a:t>Save documents</a:t>
            </a:r>
          </a:p>
          <a:p>
            <a:pPr lvl="1"/>
            <a:r>
              <a:rPr lang="en-US" sz="1600" dirty="0">
                <a:latin typeface="Century Gothic" panose="020B0502020202020204" pitchFamily="34" charset="0"/>
              </a:rPr>
              <a:t>Save searches for exams or vacancies</a:t>
            </a:r>
          </a:p>
          <a:p>
            <a:pPr marL="6350" indent="0">
              <a:buNone/>
            </a:pPr>
            <a:r>
              <a:rPr lang="en-US" sz="1600" dirty="0">
                <a:latin typeface="Century Gothic" panose="020B0502020202020204" pitchFamily="34" charset="0"/>
              </a:rPr>
              <a:t>2. Establish List Eligibility (full-time only)</a:t>
            </a:r>
          </a:p>
          <a:p>
            <a:pPr marL="630238"/>
            <a:r>
              <a:rPr lang="en-US" sz="1600" dirty="0">
                <a:latin typeface="Century Gothic" panose="020B0502020202020204" pitchFamily="34" charset="0"/>
              </a:rPr>
              <a:t>Take the Exam for the job that interests you </a:t>
            </a:r>
          </a:p>
          <a:p>
            <a:pPr marL="6350" indent="0">
              <a:buNone/>
            </a:pPr>
            <a:r>
              <a:rPr lang="en-US" sz="1600" dirty="0">
                <a:latin typeface="Century Gothic" panose="020B0502020202020204" pitchFamily="34" charset="0"/>
              </a:rPr>
              <a:t>3. Apply! </a:t>
            </a:r>
          </a:p>
          <a:p>
            <a:pPr marL="630238"/>
            <a:r>
              <a:rPr lang="en-US" sz="1600" dirty="0">
                <a:latin typeface="Century Gothic" panose="020B0502020202020204" pitchFamily="34" charset="0"/>
              </a:rPr>
              <a:t>Discover current opportunities at  </a:t>
            </a:r>
            <a:r>
              <a:rPr lang="en-US" sz="1600" dirty="0">
                <a:latin typeface="Century Gothic" panose="020B0502020202020204" pitchFamily="34" charset="0"/>
                <a:hlinkClick r:id="rId3"/>
              </a:rPr>
              <a:t>www.LiveTheParksLife.com</a:t>
            </a:r>
            <a:r>
              <a:rPr lang="en-US" sz="1600" dirty="0">
                <a:latin typeface="Century Gothic" panose="020B0502020202020204" pitchFamily="34" charset="0"/>
              </a:rPr>
              <a:t> </a:t>
            </a:r>
          </a:p>
          <a:p>
            <a:pPr marL="630238"/>
            <a:r>
              <a:rPr lang="en-US" sz="1600" dirty="0">
                <a:latin typeface="Century Gothic" panose="020B0502020202020204" pitchFamily="34" charset="0"/>
              </a:rPr>
              <a:t>Send your official state application form (STD 678)</a:t>
            </a:r>
          </a:p>
        </p:txBody>
      </p:sp>
      <p:sp>
        <p:nvSpPr>
          <p:cNvPr id="17" name="Rectangle 1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7">
            <a:extLst>
              <a:ext uri="{FF2B5EF4-FFF2-40B4-BE49-F238E27FC236}">
                <a16:creationId xmlns:a16="http://schemas.microsoft.com/office/drawing/2014/main" id="{B987D62F-AB7E-4327-8875-DBF0C783FBE2}"/>
              </a:ext>
            </a:extLst>
          </p:cNvPr>
          <p:cNvPicPr>
            <a:picLocks noGrp="1" noChangeAspect="1"/>
          </p:cNvPicPr>
          <p:nvPr>
            <p:ph sz="half" idx="1"/>
          </p:nvPr>
        </p:nvPicPr>
        <p:blipFill rotWithShape="1">
          <a:blip r:embed="rId4" cstate="email">
            <a:extLst>
              <a:ext uri="{28A0092B-C50C-407E-A947-70E740481C1C}">
                <a14:useLocalDpi xmlns:a14="http://schemas.microsoft.com/office/drawing/2010/main"/>
              </a:ext>
            </a:extLst>
          </a:blip>
          <a:srcRect l="2053" r="-114" b="-2"/>
          <a:stretch/>
        </p:blipFill>
        <p:spPr>
          <a:xfrm>
            <a:off x="5760296" y="807593"/>
            <a:ext cx="5310462" cy="5239568"/>
          </a:xfrm>
          <a:prstGeom prst="rect">
            <a:avLst/>
          </a:prstGeom>
          <a:effectLst/>
        </p:spPr>
      </p:pic>
    </p:spTree>
    <p:extLst>
      <p:ext uri="{BB962C8B-B14F-4D97-AF65-F5344CB8AC3E}">
        <p14:creationId xmlns:p14="http://schemas.microsoft.com/office/powerpoint/2010/main" val="3041056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a:extLst>
              <a:ext uri="{FF2B5EF4-FFF2-40B4-BE49-F238E27FC236}">
                <a16:creationId xmlns:a16="http://schemas.microsoft.com/office/drawing/2014/main" id="{03061E15-9519-46AD-AD14-D7005FC796F8}"/>
              </a:ext>
            </a:extLst>
          </p:cNvPr>
          <p:cNvPicPr>
            <a:picLocks noChangeAspect="1"/>
          </p:cNvPicPr>
          <p:nvPr/>
        </p:nvPicPr>
        <p:blipFill rotWithShape="1">
          <a:blip r:embed="rId3">
            <a:extLst>
              <a:ext uri="{28A0092B-C50C-407E-A947-70E740481C1C}">
                <a14:useLocalDpi xmlns:a14="http://schemas.microsoft.com/office/drawing/2010/main" val="0"/>
              </a:ext>
            </a:extLst>
          </a:blip>
          <a:srcRect t="1161" r="1" b="1"/>
          <a:stretch/>
        </p:blipFill>
        <p:spPr>
          <a:xfrm>
            <a:off x="2522358" y="10"/>
            <a:ext cx="9669642" cy="6857990"/>
          </a:xfrm>
          <a:prstGeom prst="rect">
            <a:avLst/>
          </a:prstGeom>
        </p:spPr>
      </p:pic>
      <p:sp>
        <p:nvSpPr>
          <p:cNvPr id="31" name="Rectangle 3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DC4A0F-B258-4B4C-99D7-FE8F43357349}"/>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dirty="0">
                <a:latin typeface="Century Gothic" panose="020B0502020202020204" pitchFamily="34" charset="0"/>
              </a:rPr>
              <a:t>Step 1</a:t>
            </a:r>
          </a:p>
        </p:txBody>
      </p:sp>
      <p:sp>
        <p:nvSpPr>
          <p:cNvPr id="3" name="Text Placeholder 2">
            <a:extLst>
              <a:ext uri="{FF2B5EF4-FFF2-40B4-BE49-F238E27FC236}">
                <a16:creationId xmlns:a16="http://schemas.microsoft.com/office/drawing/2014/main" id="{8E82DB75-A9E2-4E6B-9089-0955AFF29C92}"/>
              </a:ext>
            </a:extLst>
          </p:cNvPr>
          <p:cNvSpPr>
            <a:spLocks noGrp="1"/>
          </p:cNvSpPr>
          <p:nvPr>
            <p:ph type="body" idx="1"/>
          </p:nvPr>
        </p:nvSpPr>
        <p:spPr>
          <a:xfrm>
            <a:off x="952229" y="4629234"/>
            <a:ext cx="3973386" cy="1485319"/>
          </a:xfrm>
          <a:noFill/>
        </p:spPr>
        <p:txBody>
          <a:bodyPr vert="horz" lIns="91440" tIns="45720" rIns="91440" bIns="45720" rtlCol="0">
            <a:normAutofit/>
          </a:bodyPr>
          <a:lstStyle/>
          <a:p>
            <a:r>
              <a:rPr lang="en-US" dirty="0">
                <a:solidFill>
                  <a:schemeClr val="tx1"/>
                </a:solidFill>
                <a:latin typeface="Century Gothic" panose="020B0502020202020204" pitchFamily="34" charset="0"/>
              </a:rPr>
              <a:t>Creating Your </a:t>
            </a:r>
          </a:p>
          <a:p>
            <a:r>
              <a:rPr lang="en-US" dirty="0">
                <a:solidFill>
                  <a:schemeClr val="tx1"/>
                </a:solidFill>
                <a:latin typeface="Century Gothic" panose="020B0502020202020204" pitchFamily="34" charset="0"/>
              </a:rPr>
              <a:t>CalCareers Account</a:t>
            </a:r>
          </a:p>
        </p:txBody>
      </p:sp>
    </p:spTree>
    <p:extLst>
      <p:ext uri="{BB962C8B-B14F-4D97-AF65-F5344CB8AC3E}">
        <p14:creationId xmlns:p14="http://schemas.microsoft.com/office/powerpoint/2010/main" val="4216245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0000"/>
                <a:lumOff val="40000"/>
              </a:schemeClr>
            </a:gs>
            <a:gs pos="46000">
              <a:schemeClr val="accent5">
                <a:lumMod val="60000"/>
                <a:lumOff val="40000"/>
              </a:schemeClr>
            </a:gs>
            <a:gs pos="81000">
              <a:schemeClr val="accent5">
                <a:lumMod val="20000"/>
                <a:lumOff val="80000"/>
              </a:schemeClr>
            </a:gs>
            <a:gs pos="100000">
              <a:schemeClr val="accent5">
                <a:lumMod val="75000"/>
              </a:schemeClr>
            </a:gs>
          </a:gsLst>
          <a:lin ang="5400000" scaled="1"/>
        </a:gradFill>
        <a:effectLst/>
      </p:bgPr>
    </p:bg>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E30D6D29-9BA1-4F49-8BEA-89AC761177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5130" y="502844"/>
            <a:ext cx="10565296" cy="5568193"/>
          </a:xfrm>
          <a:prstGeom prst="rect">
            <a:avLst/>
          </a:prstGeom>
          <a:ln w="228600" cap="sq" cmpd="thickThin">
            <a:solidFill>
              <a:schemeClr val="accent5">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1635443062"/>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EBDDC3"/>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9959</TotalTime>
  <Words>2938</Words>
  <Application>Microsoft Office PowerPoint</Application>
  <PresentationFormat>Widescreen</PresentationFormat>
  <Paragraphs>439</Paragraphs>
  <Slides>36</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Century Gothic</vt:lpstr>
      <vt:lpstr>Courier New</vt:lpstr>
      <vt:lpstr>Lucida Handwriting</vt:lpstr>
      <vt:lpstr>Wingdings</vt:lpstr>
      <vt:lpstr>Office Theme</vt:lpstr>
      <vt:lpstr>California State Parks: An Inside Look Into the State Hiring Process  December 2021 </vt:lpstr>
      <vt:lpstr>PowerPoint Presentation</vt:lpstr>
      <vt:lpstr>Workforce Planning and  Recruitment Office</vt:lpstr>
      <vt:lpstr>Agenda</vt:lpstr>
      <vt:lpstr>About California State Parks </vt:lpstr>
      <vt:lpstr>Benefits</vt:lpstr>
      <vt:lpstr>Understanding the State Hiring Process</vt:lpstr>
      <vt:lpstr>Step 1</vt:lpstr>
      <vt:lpstr>PowerPoint Presentation</vt:lpstr>
      <vt:lpstr>PowerPoint Presentation</vt:lpstr>
      <vt:lpstr>Questions </vt:lpstr>
      <vt:lpstr>Step 2</vt:lpstr>
      <vt:lpstr>Types of Exams</vt:lpstr>
      <vt:lpstr>Official Exam Bulletin</vt:lpstr>
      <vt:lpstr>PowerPoint Presentation</vt:lpstr>
      <vt:lpstr>PowerPoint Presentation</vt:lpstr>
      <vt:lpstr>Questions </vt:lpstr>
      <vt:lpstr>Step 3</vt:lpstr>
      <vt:lpstr>Apply for the Job!</vt:lpstr>
      <vt:lpstr>PowerPoint Presentation</vt:lpstr>
      <vt:lpstr>Classification Specification Minimum Qualifications</vt:lpstr>
      <vt:lpstr>Duty Statement Review</vt:lpstr>
      <vt:lpstr>Completing the State Application Form (STD 678)</vt:lpstr>
      <vt:lpstr>Questions </vt:lpstr>
      <vt:lpstr>PowerPoint Presentation</vt:lpstr>
      <vt:lpstr>PowerPoint Presentation</vt:lpstr>
      <vt:lpstr>True or False? </vt:lpstr>
      <vt:lpstr>Types of Career Paths at California State Parks</vt:lpstr>
      <vt:lpstr>IT and Other Administrative Jobs</vt:lpstr>
      <vt:lpstr>PowerPoint Presentation</vt:lpstr>
      <vt:lpstr>State Park Interpreter</vt:lpstr>
      <vt:lpstr>Law Enforcement &amp; Emergency Services</vt:lpstr>
      <vt:lpstr>Environmental Scientist Series</vt:lpstr>
      <vt:lpstr>Part-time Opportunities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Careers with California State Parks  Virtual Career Fair UC San Francisco  February 23, 2021</dc:title>
  <dc:creator>Prock, Xochi@Parks</dc:creator>
  <cp:lastModifiedBy>Prock, Xochi@Parks</cp:lastModifiedBy>
  <cp:revision>384</cp:revision>
  <dcterms:created xsi:type="dcterms:W3CDTF">2021-02-23T19:43:36Z</dcterms:created>
  <dcterms:modified xsi:type="dcterms:W3CDTF">2021-12-13T19:54:16Z</dcterms:modified>
</cp:coreProperties>
</file>